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tiff" ContentType="image/tif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26"/>
  </p:notesMasterIdLst>
  <p:handoutMasterIdLst>
    <p:handoutMasterId r:id="rId27"/>
  </p:handoutMasterIdLst>
  <p:sldIdLst>
    <p:sldId id="262" r:id="rId2"/>
    <p:sldId id="274" r:id="rId3"/>
    <p:sldId id="279" r:id="rId4"/>
    <p:sldId id="289" r:id="rId5"/>
    <p:sldId id="280" r:id="rId6"/>
    <p:sldId id="281" r:id="rId7"/>
    <p:sldId id="282" r:id="rId8"/>
    <p:sldId id="283" r:id="rId9"/>
    <p:sldId id="284" r:id="rId10"/>
    <p:sldId id="285" r:id="rId11"/>
    <p:sldId id="288" r:id="rId12"/>
    <p:sldId id="266" r:id="rId13"/>
    <p:sldId id="299" r:id="rId14"/>
    <p:sldId id="290" r:id="rId15"/>
    <p:sldId id="294" r:id="rId16"/>
    <p:sldId id="291" r:id="rId17"/>
    <p:sldId id="292" r:id="rId18"/>
    <p:sldId id="293" r:id="rId19"/>
    <p:sldId id="297" r:id="rId20"/>
    <p:sldId id="300" r:id="rId21"/>
    <p:sldId id="296" r:id="rId22"/>
    <p:sldId id="301" r:id="rId23"/>
    <p:sldId id="277" r:id="rId24"/>
    <p:sldId id="278" r:id="rId25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1B23"/>
    <a:srgbClr val="003767"/>
    <a:srgbClr val="C8CBC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Styl pośredni 2 — Ak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651" autoAdjust="0"/>
    <p:restoredTop sz="95940" autoAdjust="0"/>
  </p:normalViewPr>
  <p:slideViewPr>
    <p:cSldViewPr snapToGrid="0">
      <p:cViewPr varScale="1">
        <p:scale>
          <a:sx n="107" d="100"/>
          <a:sy n="107" d="100"/>
        </p:scale>
        <p:origin x="188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01" d="100"/>
          <a:sy n="101" d="100"/>
        </p:scale>
        <p:origin x="2412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Arkusz_programu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Arkusz_programu_Microsoft_Excel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Seria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Arkusz1!$A$2:$A$5</c:f>
              <c:strCache>
                <c:ptCount val="4"/>
                <c:pt idx="0">
                  <c:v>Kategoria 1</c:v>
                </c:pt>
                <c:pt idx="1">
                  <c:v>Kategoria 2</c:v>
                </c:pt>
                <c:pt idx="2">
                  <c:v>Kategoria 3</c:v>
                </c:pt>
                <c:pt idx="3">
                  <c:v>Kategoria 4</c:v>
                </c:pt>
              </c:strCache>
            </c:strRef>
          </c:cat>
          <c:val>
            <c:numRef>
              <c:f>Arkusz1!$B$2:$B$5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BE0-4776-9492-B0A6E2C91326}"/>
            </c:ext>
          </c:extLst>
        </c:ser>
        <c:ser>
          <c:idx val="1"/>
          <c:order val="1"/>
          <c:tx>
            <c:strRef>
              <c:f>Arkusz1!$C$1</c:f>
              <c:strCache>
                <c:ptCount val="1"/>
                <c:pt idx="0">
                  <c:v>Seria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Arkusz1!$A$2:$A$5</c:f>
              <c:strCache>
                <c:ptCount val="4"/>
                <c:pt idx="0">
                  <c:v>Kategoria 1</c:v>
                </c:pt>
                <c:pt idx="1">
                  <c:v>Kategoria 2</c:v>
                </c:pt>
                <c:pt idx="2">
                  <c:v>Kategoria 3</c:v>
                </c:pt>
                <c:pt idx="3">
                  <c:v>Kategoria 4</c:v>
                </c:pt>
              </c:strCache>
            </c:strRef>
          </c:cat>
          <c:val>
            <c:numRef>
              <c:f>Arkusz1!$C$2:$C$5</c:f>
              <c:numCache>
                <c:formatCode>General</c:formatCode>
                <c:ptCount val="4"/>
                <c:pt idx="0">
                  <c:v>2.4</c:v>
                </c:pt>
                <c:pt idx="1">
                  <c:v>8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BE0-4776-9492-B0A6E2C91326}"/>
            </c:ext>
          </c:extLst>
        </c:ser>
        <c:ser>
          <c:idx val="2"/>
          <c:order val="2"/>
          <c:tx>
            <c:strRef>
              <c:f>Arkusz1!$D$1</c:f>
              <c:strCache>
                <c:ptCount val="1"/>
                <c:pt idx="0">
                  <c:v>Seria 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Arkusz1!$A$2:$A$5</c:f>
              <c:strCache>
                <c:ptCount val="4"/>
                <c:pt idx="0">
                  <c:v>Kategoria 1</c:v>
                </c:pt>
                <c:pt idx="1">
                  <c:v>Kategoria 2</c:v>
                </c:pt>
                <c:pt idx="2">
                  <c:v>Kategoria 3</c:v>
                </c:pt>
                <c:pt idx="3">
                  <c:v>Kategoria 4</c:v>
                </c:pt>
              </c:strCache>
            </c:strRef>
          </c:cat>
          <c:val>
            <c:numRef>
              <c:f>Arkusz1!$D$2:$D$5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BE0-4776-9492-B0A6E2C9132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226708624"/>
        <c:axId val="226709016"/>
      </c:barChart>
      <c:catAx>
        <c:axId val="22670862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pl-PL" sz="900" b="0" i="0" u="none" strike="noStrike" kern="1200" baseline="0">
                <a:solidFill>
                  <a:srgbClr val="003767"/>
                </a:solidFill>
                <a:latin typeface="Arial" panose="020B0604020202020204" pitchFamily="34" charset="0"/>
                <a:ea typeface="+mn-ea"/>
                <a:cs typeface="+mn-cs"/>
              </a:defRPr>
            </a:pPr>
            <a:endParaRPr lang="pl-PL"/>
          </a:p>
        </c:txPr>
        <c:crossAx val="226709016"/>
        <c:crosses val="autoZero"/>
        <c:auto val="1"/>
        <c:lblAlgn val="ctr"/>
        <c:lblOffset val="100"/>
        <c:noMultiLvlLbl val="0"/>
      </c:catAx>
      <c:valAx>
        <c:axId val="22670901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pl-PL" sz="900" b="0" i="0" u="none" strike="noStrike" kern="1200" baseline="0">
                <a:solidFill>
                  <a:srgbClr val="003767"/>
                </a:solidFill>
                <a:latin typeface="Arial" panose="020B0604020202020204" pitchFamily="34" charset="0"/>
                <a:ea typeface="+mn-ea"/>
                <a:cs typeface="+mn-cs"/>
              </a:defRPr>
            </a:pPr>
            <a:endParaRPr lang="pl-PL"/>
          </a:p>
        </c:txPr>
        <c:crossAx val="2267086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pl-PL" sz="900" b="0" i="0" u="none" strike="noStrike" kern="1200" baseline="0">
              <a:solidFill>
                <a:srgbClr val="003767"/>
              </a:solidFill>
              <a:latin typeface="Arial" panose="020B0604020202020204" pitchFamily="34" charset="0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pl-PL" sz="900" baseline="0">
          <a:solidFill>
            <a:srgbClr val="003767"/>
          </a:solidFill>
          <a:latin typeface="Arial" panose="020B0604020202020204" pitchFamily="34" charset="0"/>
        </a:defRPr>
      </a:pPr>
      <a:endParaRPr lang="pl-PL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Arkusz1!$B$1</c:f>
              <c:strCache>
                <c:ptCount val="1"/>
                <c:pt idx="0">
                  <c:v>Sprzedaż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5574-47E4-AF08-48AEC8110AF5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5574-47E4-AF08-48AEC8110AF5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5574-47E4-AF08-48AEC8110AF5}"/>
              </c:ext>
            </c:extLst>
          </c:dPt>
          <c:dPt>
            <c:idx val="3"/>
            <c:bubble3D val="0"/>
            <c:spPr>
              <a:solidFill>
                <a:schemeClr val="tx1">
                  <a:lumMod val="40000"/>
                  <a:lumOff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5574-47E4-AF08-48AEC8110AF5}"/>
              </c:ext>
            </c:extLst>
          </c:dPt>
          <c:cat>
            <c:strRef>
              <c:f>Arkusz1!$A$2:$A$5</c:f>
              <c:strCache>
                <c:ptCount val="4"/>
                <c:pt idx="0">
                  <c:v>1. kwartał</c:v>
                </c:pt>
                <c:pt idx="1">
                  <c:v>2. kwartał</c:v>
                </c:pt>
                <c:pt idx="2">
                  <c:v>3. kwartał</c:v>
                </c:pt>
                <c:pt idx="3">
                  <c:v>4. kwartał</c:v>
                </c:pt>
              </c:strCache>
            </c:strRef>
          </c:cat>
          <c:val>
            <c:numRef>
              <c:f>Arkusz1!$B$2:$B$5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5574-47E4-AF08-48AEC8110AF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rgbClr val="003767"/>
              </a:solidFill>
              <a:latin typeface="Arial" panose="020B0604020202020204" pitchFamily="34" charset="0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2C9209-3986-4F4F-9798-10F567A8CCA9}" type="datetimeFigureOut">
              <a:rPr lang="pl-PL" smtClean="0"/>
              <a:t>02.12.2022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69ED95-A86B-4031-854D-4CD9141382A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7240278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A77C91-10B1-43B2-BE9C-19E168F96446}" type="datetimeFigureOut">
              <a:rPr lang="pl-PL" smtClean="0"/>
              <a:t>02.12.2022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DFD56A-32A1-4D9A-BC80-736493FF959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686814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DFD56A-32A1-4D9A-BC80-736493FF959D}" type="slidenum">
              <a:rPr lang="pl-PL" smtClean="0"/>
              <a:t>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211000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.png"/><Relationship Id="rId5" Type="http://schemas.openxmlformats.org/officeDocument/2006/relationships/image" Target="../media/image3.emf"/><Relationship Id="rId4" Type="http://schemas.openxmlformats.org/officeDocument/2006/relationships/package" Target="../embeddings/Arkusz_programu_Microsoft_Excel2.xlsx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tuł i zawartość">
    <p:bg>
      <p:bgPr>
        <a:solidFill>
          <a:srgbClr val="00376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az 13" descr="pg_logo_bialy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925" y="1595000"/>
            <a:ext cx="2247641" cy="1625600"/>
          </a:xfrm>
          <a:prstGeom prst="rect">
            <a:avLst/>
          </a:prstGeom>
        </p:spPr>
      </p:pic>
      <p:sp>
        <p:nvSpPr>
          <p:cNvPr id="12" name="Tytuł 1"/>
          <p:cNvSpPr>
            <a:spLocks noGrp="1"/>
          </p:cNvSpPr>
          <p:nvPr>
            <p:ph type="title"/>
          </p:nvPr>
        </p:nvSpPr>
        <p:spPr>
          <a:xfrm>
            <a:off x="1807200" y="4406900"/>
            <a:ext cx="5565600" cy="1362075"/>
          </a:xfrm>
        </p:spPr>
        <p:txBody>
          <a:bodyPr anchor="t">
            <a:normAutofit/>
          </a:bodyPr>
          <a:lstStyle>
            <a:lvl1pPr algn="ctr">
              <a:defRPr sz="2600" b="0" cap="none"/>
            </a:lvl1pPr>
          </a:lstStyle>
          <a:p>
            <a:r>
              <a:rPr lang="pl-PL" dirty="0" smtClean="0"/>
              <a:t>Kliknij, aby edytować styl</a:t>
            </a:r>
            <a:endParaRPr lang="pl-PL" dirty="0"/>
          </a:p>
        </p:txBody>
      </p:sp>
      <p:sp>
        <p:nvSpPr>
          <p:cNvPr id="9" name="Symbol zastępczy tekstu 8"/>
          <p:cNvSpPr>
            <a:spLocks noGrp="1"/>
          </p:cNvSpPr>
          <p:nvPr>
            <p:ph type="body" sz="quarter" idx="10"/>
          </p:nvPr>
        </p:nvSpPr>
        <p:spPr>
          <a:xfrm>
            <a:off x="1807201" y="5615473"/>
            <a:ext cx="5565600" cy="355478"/>
          </a:xfrm>
        </p:spPr>
        <p:txBody>
          <a:bodyPr>
            <a:normAutofit/>
          </a:bodyPr>
          <a:lstStyle>
            <a:lvl1pPr marL="0" indent="0" algn="ctr">
              <a:buNone/>
              <a:defRPr sz="1200">
                <a:latin typeface="+mj-lt"/>
              </a:defRPr>
            </a:lvl1pPr>
          </a:lstStyle>
          <a:p>
            <a:pPr lvl="0"/>
            <a:r>
              <a:rPr lang="pl-PL" dirty="0" smtClean="0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321722649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ytuł 1"/>
          <p:cNvSpPr>
            <a:spLocks noGrp="1"/>
          </p:cNvSpPr>
          <p:nvPr>
            <p:ph type="ctrTitle"/>
          </p:nvPr>
        </p:nvSpPr>
        <p:spPr>
          <a:xfrm>
            <a:off x="3298825" y="536729"/>
            <a:ext cx="5780375" cy="281637"/>
          </a:xfrm>
        </p:spPr>
        <p:txBody>
          <a:bodyPr anchor="t">
            <a:noAutofit/>
          </a:bodyPr>
          <a:lstStyle>
            <a:lvl1pPr algn="l">
              <a:defRPr sz="18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pl-PL" dirty="0" smtClean="0"/>
              <a:t>Kliknij, aby edytować styl</a:t>
            </a:r>
            <a:endParaRPr lang="pl-PL" dirty="0"/>
          </a:p>
        </p:txBody>
      </p:sp>
      <p:pic>
        <p:nvPicPr>
          <p:cNvPr id="8" name="Obraz 2" descr="Bez nazwy-10.pdf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65" t="13394"/>
          <a:stretch/>
        </p:blipFill>
        <p:spPr bwMode="auto">
          <a:xfrm>
            <a:off x="136800" y="106723"/>
            <a:ext cx="3063600" cy="142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Podtytuł 2"/>
          <p:cNvSpPr>
            <a:spLocks noGrp="1"/>
          </p:cNvSpPr>
          <p:nvPr>
            <p:ph type="subTitle" idx="1" hasCustomPrompt="1"/>
          </p:nvPr>
        </p:nvSpPr>
        <p:spPr>
          <a:xfrm>
            <a:off x="747486" y="2618438"/>
            <a:ext cx="4486914" cy="1655762"/>
          </a:xfrm>
        </p:spPr>
        <p:txBody>
          <a:bodyPr>
            <a:normAutofit/>
          </a:bodyPr>
          <a:lstStyle>
            <a:lvl1pPr marL="285750" indent="-285750" algn="l">
              <a:buClr>
                <a:srgbClr val="E31B23"/>
              </a:buClr>
              <a:buFont typeface="Wingdings" panose="05000000000000000000" pitchFamily="2" charset="2"/>
              <a:buChar char="§"/>
              <a:defRPr sz="16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pl-PL" dirty="0" smtClean="0"/>
              <a:t>Kliknij, aby edytować styl wzorca tekstu</a:t>
            </a:r>
          </a:p>
        </p:txBody>
      </p:sp>
      <p:sp>
        <p:nvSpPr>
          <p:cNvPr id="2" name="Prostokąt 1"/>
          <p:cNvSpPr/>
          <p:nvPr userDrawn="1"/>
        </p:nvSpPr>
        <p:spPr>
          <a:xfrm>
            <a:off x="5457370" y="1490510"/>
            <a:ext cx="3686629" cy="2635090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4" name="Prostokąt 13"/>
          <p:cNvSpPr/>
          <p:nvPr userDrawn="1"/>
        </p:nvSpPr>
        <p:spPr>
          <a:xfrm>
            <a:off x="5457370" y="4125600"/>
            <a:ext cx="3676620" cy="2735874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5" name="Tytuł 1"/>
          <p:cNvSpPr txBox="1">
            <a:spLocks/>
          </p:cNvSpPr>
          <p:nvPr userDrawn="1"/>
        </p:nvSpPr>
        <p:spPr>
          <a:xfrm>
            <a:off x="6682696" y="2578682"/>
            <a:ext cx="1235975" cy="28163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foto</a:t>
            </a:r>
            <a:endParaRPr lang="pl-PL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ytuł 1"/>
          <p:cNvSpPr txBox="1">
            <a:spLocks/>
          </p:cNvSpPr>
          <p:nvPr userDrawn="1"/>
        </p:nvSpPr>
        <p:spPr>
          <a:xfrm>
            <a:off x="6677692" y="5337141"/>
            <a:ext cx="1235975" cy="28163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foto</a:t>
            </a:r>
            <a:endParaRPr lang="pl-PL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ytuł 1"/>
          <p:cNvSpPr txBox="1">
            <a:spLocks/>
          </p:cNvSpPr>
          <p:nvPr userDrawn="1"/>
        </p:nvSpPr>
        <p:spPr>
          <a:xfrm>
            <a:off x="0" y="1490510"/>
            <a:ext cx="5457369" cy="457107"/>
          </a:xfrm>
          <a:prstGeom prst="rect">
            <a:avLst/>
          </a:prstGeom>
          <a:solidFill>
            <a:srgbClr val="E31B23"/>
          </a:solidFill>
        </p:spPr>
        <p:txBody>
          <a:bodyPr vert="horz" lIns="828000" tIns="108000" rIns="91440" bIns="45720" rtlCol="0" anchor="t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1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Kliknij, aby edytować styl</a:t>
            </a:r>
            <a:endParaRPr lang="pl-PL" sz="1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77338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ytuł 1"/>
          <p:cNvSpPr>
            <a:spLocks noGrp="1"/>
          </p:cNvSpPr>
          <p:nvPr>
            <p:ph type="ctrTitle"/>
          </p:nvPr>
        </p:nvSpPr>
        <p:spPr>
          <a:xfrm>
            <a:off x="3298825" y="536729"/>
            <a:ext cx="5780375" cy="281637"/>
          </a:xfrm>
        </p:spPr>
        <p:txBody>
          <a:bodyPr anchor="t">
            <a:noAutofit/>
          </a:bodyPr>
          <a:lstStyle>
            <a:lvl1pPr algn="l">
              <a:defRPr sz="18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pl-PL" dirty="0" smtClean="0"/>
              <a:t>Kliknij, aby edytować styl</a:t>
            </a:r>
            <a:endParaRPr lang="pl-PL" dirty="0"/>
          </a:p>
        </p:txBody>
      </p:sp>
      <p:pic>
        <p:nvPicPr>
          <p:cNvPr id="8" name="Obraz 2" descr="Bez nazwy-10.pdf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65" t="13394"/>
          <a:stretch/>
        </p:blipFill>
        <p:spPr bwMode="auto">
          <a:xfrm>
            <a:off x="136800" y="106723"/>
            <a:ext cx="3063600" cy="142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Podtytuł 2"/>
          <p:cNvSpPr>
            <a:spLocks noGrp="1"/>
          </p:cNvSpPr>
          <p:nvPr>
            <p:ph type="subTitle" idx="1" hasCustomPrompt="1"/>
          </p:nvPr>
        </p:nvSpPr>
        <p:spPr>
          <a:xfrm>
            <a:off x="747486" y="2618438"/>
            <a:ext cx="4486914" cy="1655762"/>
          </a:xfrm>
        </p:spPr>
        <p:txBody>
          <a:bodyPr>
            <a:normAutofit/>
          </a:bodyPr>
          <a:lstStyle>
            <a:lvl1pPr marL="285750" indent="-285750" algn="l">
              <a:buClr>
                <a:srgbClr val="E31B23"/>
              </a:buClr>
              <a:buFont typeface="Wingdings" panose="05000000000000000000" pitchFamily="2" charset="2"/>
              <a:buChar char="§"/>
              <a:defRPr sz="16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pl-PL" dirty="0" smtClean="0"/>
              <a:t>Kliknij, aby edytować styl wzorca tekstu</a:t>
            </a:r>
          </a:p>
        </p:txBody>
      </p:sp>
      <p:sp>
        <p:nvSpPr>
          <p:cNvPr id="17" name="Tytuł 1"/>
          <p:cNvSpPr txBox="1">
            <a:spLocks/>
          </p:cNvSpPr>
          <p:nvPr userDrawn="1"/>
        </p:nvSpPr>
        <p:spPr>
          <a:xfrm>
            <a:off x="6677692" y="5337141"/>
            <a:ext cx="1235975" cy="28163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1200" dirty="0" smtClean="0">
                <a:latin typeface="+mn-lt"/>
              </a:rPr>
              <a:t>foto</a:t>
            </a:r>
            <a:endParaRPr lang="pl-PL" sz="1200" dirty="0">
              <a:latin typeface="+mn-lt"/>
            </a:endParaRPr>
          </a:p>
        </p:txBody>
      </p:sp>
      <p:sp>
        <p:nvSpPr>
          <p:cNvPr id="10" name="Tytuł 1"/>
          <p:cNvSpPr txBox="1">
            <a:spLocks/>
          </p:cNvSpPr>
          <p:nvPr userDrawn="1"/>
        </p:nvSpPr>
        <p:spPr>
          <a:xfrm>
            <a:off x="0" y="1439141"/>
            <a:ext cx="5290457" cy="457107"/>
          </a:xfrm>
          <a:prstGeom prst="rect">
            <a:avLst/>
          </a:prstGeom>
          <a:solidFill>
            <a:srgbClr val="E31B23"/>
          </a:solidFill>
        </p:spPr>
        <p:txBody>
          <a:bodyPr vert="horz" lIns="828000" tIns="108000" rIns="91440" bIns="45720" rtlCol="0" anchor="t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pl-PL" sz="1800" dirty="0">
              <a:solidFill>
                <a:schemeClr val="bg1"/>
              </a:solidFill>
            </a:endParaRPr>
          </a:p>
        </p:txBody>
      </p:sp>
      <p:sp>
        <p:nvSpPr>
          <p:cNvPr id="11" name="Symbol zastępczy tekstu 5"/>
          <p:cNvSpPr>
            <a:spLocks noGrp="1"/>
          </p:cNvSpPr>
          <p:nvPr>
            <p:ph type="body" sz="quarter" idx="11"/>
          </p:nvPr>
        </p:nvSpPr>
        <p:spPr>
          <a:xfrm>
            <a:off x="523021" y="1476742"/>
            <a:ext cx="4189412" cy="406715"/>
          </a:xfrm>
        </p:spPr>
        <p:txBody>
          <a:bodyPr>
            <a:normAutofit/>
          </a:bodyPr>
          <a:lstStyle>
            <a:lvl1pPr marL="0" indent="0">
              <a:buNone/>
              <a:defRPr lang="pl-PL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pl-PL" dirty="0" smtClean="0"/>
              <a:t>Kliknij, aby edytować style</a:t>
            </a:r>
            <a:endParaRPr lang="pl-PL" dirty="0"/>
          </a:p>
        </p:txBody>
      </p:sp>
      <p:sp>
        <p:nvSpPr>
          <p:cNvPr id="4" name="Symbol zastępczy obrazu online 3"/>
          <p:cNvSpPr>
            <a:spLocks noGrp="1"/>
          </p:cNvSpPr>
          <p:nvPr>
            <p:ph type="clipArt" sz="quarter" idx="12"/>
          </p:nvPr>
        </p:nvSpPr>
        <p:spPr>
          <a:xfrm>
            <a:off x="5427256" y="1439863"/>
            <a:ext cx="3716743" cy="2616200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pl-PL" dirty="0"/>
          </a:p>
        </p:txBody>
      </p:sp>
      <p:sp>
        <p:nvSpPr>
          <p:cNvPr id="16" name="Symbol zastępczy obrazu online 3"/>
          <p:cNvSpPr>
            <a:spLocks noGrp="1"/>
          </p:cNvSpPr>
          <p:nvPr>
            <p:ph type="clipArt" sz="quarter" idx="13"/>
          </p:nvPr>
        </p:nvSpPr>
        <p:spPr>
          <a:xfrm>
            <a:off x="5412703" y="4134338"/>
            <a:ext cx="3716743" cy="2712365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3739009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ytuł 1"/>
          <p:cNvSpPr>
            <a:spLocks noGrp="1"/>
          </p:cNvSpPr>
          <p:nvPr>
            <p:ph type="ctrTitle" hasCustomPrompt="1"/>
          </p:nvPr>
        </p:nvSpPr>
        <p:spPr>
          <a:xfrm>
            <a:off x="3298825" y="536729"/>
            <a:ext cx="5780375" cy="281637"/>
          </a:xfrm>
        </p:spPr>
        <p:txBody>
          <a:bodyPr anchor="t">
            <a:noAutofit/>
          </a:bodyPr>
          <a:lstStyle>
            <a:lvl1pPr algn="l">
              <a:defRPr sz="18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pl-PL" dirty="0" smtClean="0"/>
              <a:t>Podsumowanie</a:t>
            </a:r>
            <a:endParaRPr lang="pl-PL" dirty="0"/>
          </a:p>
        </p:txBody>
      </p:sp>
      <p:pic>
        <p:nvPicPr>
          <p:cNvPr id="8" name="Obraz 2" descr="Bez nazwy-10.pdf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65" t="13394"/>
          <a:stretch/>
        </p:blipFill>
        <p:spPr bwMode="auto">
          <a:xfrm>
            <a:off x="136800" y="106723"/>
            <a:ext cx="3063600" cy="142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Zaokrąglony prostokąt 12"/>
          <p:cNvSpPr/>
          <p:nvPr/>
        </p:nvSpPr>
        <p:spPr>
          <a:xfrm>
            <a:off x="1553262" y="4163012"/>
            <a:ext cx="6214358" cy="974838"/>
          </a:xfrm>
          <a:prstGeom prst="roundRect">
            <a:avLst/>
          </a:prstGeom>
          <a:solidFill>
            <a:srgbClr val="003767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7" name="Zaokrąglony prostokąt 15"/>
          <p:cNvSpPr/>
          <p:nvPr/>
        </p:nvSpPr>
        <p:spPr>
          <a:xfrm>
            <a:off x="1542952" y="2281288"/>
            <a:ext cx="6214358" cy="861477"/>
          </a:xfrm>
          <a:prstGeom prst="roundRect">
            <a:avLst/>
          </a:prstGeom>
          <a:solidFill>
            <a:srgbClr val="003767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0" name="Zaokrąglony prostokąt 18"/>
          <p:cNvSpPr/>
          <p:nvPr/>
        </p:nvSpPr>
        <p:spPr>
          <a:xfrm>
            <a:off x="1548472" y="3239588"/>
            <a:ext cx="6214358" cy="814387"/>
          </a:xfrm>
          <a:prstGeom prst="roundRect">
            <a:avLst/>
          </a:prstGeom>
          <a:solidFill>
            <a:srgbClr val="003767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3" name="Zaokrąglony prostokąt 21"/>
          <p:cNvSpPr/>
          <p:nvPr/>
        </p:nvSpPr>
        <p:spPr>
          <a:xfrm>
            <a:off x="1542952" y="1301624"/>
            <a:ext cx="6214358" cy="875428"/>
          </a:xfrm>
          <a:prstGeom prst="roundRect">
            <a:avLst/>
          </a:prstGeom>
          <a:solidFill>
            <a:srgbClr val="003767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6" name="Zaokrąglony prostokąt 24"/>
          <p:cNvSpPr/>
          <p:nvPr userDrawn="1"/>
        </p:nvSpPr>
        <p:spPr>
          <a:xfrm>
            <a:off x="1540562" y="5250193"/>
            <a:ext cx="6214358" cy="875428"/>
          </a:xfrm>
          <a:prstGeom prst="roundRect">
            <a:avLst/>
          </a:prstGeom>
          <a:solidFill>
            <a:srgbClr val="003767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" name="Symbol zastępczy tekstu 2"/>
          <p:cNvSpPr>
            <a:spLocks noGrp="1"/>
          </p:cNvSpPr>
          <p:nvPr>
            <p:ph type="body" sz="quarter" idx="10"/>
          </p:nvPr>
        </p:nvSpPr>
        <p:spPr>
          <a:xfrm>
            <a:off x="1836126" y="1579564"/>
            <a:ext cx="4916488" cy="4619625"/>
          </a:xfr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pl-PL" dirty="0" smtClean="0"/>
              <a:t>Kliknij, aby edytować style wzorca tekstu</a:t>
            </a:r>
          </a:p>
          <a:p>
            <a:pPr lvl="0"/>
            <a:endParaRPr lang="pl-PL" dirty="0" smtClean="0"/>
          </a:p>
          <a:p>
            <a:pPr lvl="0"/>
            <a:endParaRPr lang="pl-PL" dirty="0" smtClean="0"/>
          </a:p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l-PL" dirty="0" smtClean="0"/>
              <a:t>Kliknij, aby edytować style wzorca tekstu</a:t>
            </a:r>
          </a:p>
          <a:p>
            <a:pPr lvl="0"/>
            <a:endParaRPr lang="pl-PL" dirty="0" smtClean="0"/>
          </a:p>
          <a:p>
            <a:pPr lvl="0"/>
            <a:endParaRPr lang="pl-PL" dirty="0" smtClean="0"/>
          </a:p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l-PL" dirty="0" smtClean="0"/>
              <a:t>Kliknij, aby edytować style wzorca tekstu</a:t>
            </a:r>
          </a:p>
          <a:p>
            <a:pPr lvl="0"/>
            <a:endParaRPr lang="pl-PL" dirty="0" smtClean="0"/>
          </a:p>
          <a:p>
            <a:pPr lvl="0"/>
            <a:endParaRPr lang="pl-PL" dirty="0" smtClean="0"/>
          </a:p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l-PL" dirty="0" smtClean="0"/>
              <a:t>Kliknij, aby edytować style wzorca tekstu</a:t>
            </a:r>
          </a:p>
          <a:p>
            <a:pPr lvl="0"/>
            <a:endParaRPr lang="pl-PL" dirty="0" smtClean="0"/>
          </a:p>
          <a:p>
            <a:pPr lvl="0"/>
            <a:endParaRPr lang="pl-PL" dirty="0" smtClean="0"/>
          </a:p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l-PL" dirty="0" smtClean="0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7218777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Obraz 27" descr="dewiza kolor oś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4810" y="2311400"/>
            <a:ext cx="2170405" cy="2576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6367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3298825" y="536729"/>
            <a:ext cx="5780375" cy="281637"/>
          </a:xfrm>
        </p:spPr>
        <p:txBody>
          <a:bodyPr anchor="t">
            <a:noAutofit/>
          </a:bodyPr>
          <a:lstStyle>
            <a:lvl1pPr algn="l">
              <a:defRPr sz="18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pl-PL" dirty="0" smtClean="0"/>
              <a:t>Kliknij, aby edytować styl</a:t>
            </a:r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 hasCustomPrompt="1"/>
          </p:nvPr>
        </p:nvSpPr>
        <p:spPr>
          <a:xfrm>
            <a:off x="1143000" y="2817298"/>
            <a:ext cx="6858000" cy="1655762"/>
          </a:xfrm>
        </p:spPr>
        <p:txBody>
          <a:bodyPr>
            <a:normAutofit/>
          </a:bodyPr>
          <a:lstStyle>
            <a:lvl1pPr marL="285750" indent="-285750" algn="l">
              <a:buClr>
                <a:srgbClr val="E31B23"/>
              </a:buClr>
              <a:buFont typeface="Wingdings" panose="05000000000000000000" pitchFamily="2" charset="2"/>
              <a:buChar char="§"/>
              <a:defRPr sz="1600" b="1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pl-PL" dirty="0" smtClean="0"/>
              <a:t>Kliknij, aby edytować styl wzorca tekstu</a:t>
            </a:r>
          </a:p>
        </p:txBody>
      </p:sp>
      <p:pic>
        <p:nvPicPr>
          <p:cNvPr id="8" name="Obraz 2" descr="Bez nazwy-10.pdf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65" t="13394"/>
          <a:stretch/>
        </p:blipFill>
        <p:spPr bwMode="auto">
          <a:xfrm>
            <a:off x="136800" y="106723"/>
            <a:ext cx="3063600" cy="142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ytuł 1"/>
          <p:cNvSpPr txBox="1">
            <a:spLocks/>
          </p:cNvSpPr>
          <p:nvPr userDrawn="1"/>
        </p:nvSpPr>
        <p:spPr>
          <a:xfrm>
            <a:off x="0" y="1431395"/>
            <a:ext cx="9144000" cy="794956"/>
          </a:xfrm>
          <a:prstGeom prst="rect">
            <a:avLst/>
          </a:prstGeom>
          <a:solidFill>
            <a:srgbClr val="E31B23"/>
          </a:solidFill>
        </p:spPr>
        <p:txBody>
          <a:bodyPr vert="horz" lIns="828000" tIns="252000" rIns="91440" bIns="45720" rtlCol="0" anchor="t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pl-PL" sz="1800" dirty="0">
              <a:solidFill>
                <a:schemeClr val="bg1"/>
              </a:solidFill>
            </a:endParaRPr>
          </a:p>
        </p:txBody>
      </p:sp>
      <p:sp>
        <p:nvSpPr>
          <p:cNvPr id="6" name="Symbol zastępczy tekstu 5"/>
          <p:cNvSpPr>
            <a:spLocks noGrp="1"/>
          </p:cNvSpPr>
          <p:nvPr>
            <p:ph type="body" sz="quarter" idx="10"/>
          </p:nvPr>
        </p:nvSpPr>
        <p:spPr>
          <a:xfrm>
            <a:off x="523021" y="1687760"/>
            <a:ext cx="4189412" cy="406715"/>
          </a:xfrm>
        </p:spPr>
        <p:txBody>
          <a:bodyPr>
            <a:normAutofit/>
          </a:bodyPr>
          <a:lstStyle>
            <a:lvl1pPr marL="0" indent="0">
              <a:buNone/>
              <a:defRPr lang="pl-PL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pl-PL" dirty="0" smtClean="0"/>
              <a:t>Kliknij, aby edytować style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8837293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ytuł 1"/>
          <p:cNvSpPr>
            <a:spLocks noGrp="1"/>
          </p:cNvSpPr>
          <p:nvPr>
            <p:ph type="ctrTitle"/>
          </p:nvPr>
        </p:nvSpPr>
        <p:spPr>
          <a:xfrm>
            <a:off x="3298825" y="536729"/>
            <a:ext cx="5780375" cy="281637"/>
          </a:xfrm>
        </p:spPr>
        <p:txBody>
          <a:bodyPr anchor="t">
            <a:noAutofit/>
          </a:bodyPr>
          <a:lstStyle>
            <a:lvl1pPr algn="l">
              <a:defRPr sz="18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pl-PL" dirty="0" smtClean="0"/>
              <a:t>Kliknij, aby edytować styl</a:t>
            </a:r>
            <a:endParaRPr lang="pl-PL" dirty="0"/>
          </a:p>
        </p:txBody>
      </p:sp>
      <p:pic>
        <p:nvPicPr>
          <p:cNvPr id="12" name="Obraz 2" descr="Bez nazwy-10.pdf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65" t="13394"/>
          <a:stretch/>
        </p:blipFill>
        <p:spPr bwMode="auto">
          <a:xfrm>
            <a:off x="136800" y="106723"/>
            <a:ext cx="3063600" cy="142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8" name="Wykres 27"/>
          <p:cNvGraphicFramePr/>
          <p:nvPr userDrawn="1">
            <p:extLst>
              <p:ext uri="{D42A27DB-BD31-4B8C-83A1-F6EECF244321}">
                <p14:modId xmlns:p14="http://schemas.microsoft.com/office/powerpoint/2010/main" val="4085736609"/>
              </p:ext>
            </p:extLst>
          </p:nvPr>
        </p:nvGraphicFramePr>
        <p:xfrm>
          <a:off x="772824" y="2534934"/>
          <a:ext cx="7674489" cy="34736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ytuł 1"/>
          <p:cNvSpPr txBox="1">
            <a:spLocks/>
          </p:cNvSpPr>
          <p:nvPr userDrawn="1"/>
        </p:nvSpPr>
        <p:spPr>
          <a:xfrm>
            <a:off x="0" y="1439141"/>
            <a:ext cx="5290457" cy="457107"/>
          </a:xfrm>
          <a:prstGeom prst="rect">
            <a:avLst/>
          </a:prstGeom>
          <a:solidFill>
            <a:srgbClr val="E31B23"/>
          </a:solidFill>
        </p:spPr>
        <p:txBody>
          <a:bodyPr vert="horz" lIns="828000" tIns="108000" rIns="91440" bIns="45720" rtlCol="0" anchor="t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1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Kliknij, aby edytować styl</a:t>
            </a:r>
            <a:endParaRPr lang="pl-PL" sz="1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90555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ytuł 1"/>
          <p:cNvSpPr>
            <a:spLocks noGrp="1"/>
          </p:cNvSpPr>
          <p:nvPr>
            <p:ph type="ctrTitle"/>
          </p:nvPr>
        </p:nvSpPr>
        <p:spPr>
          <a:xfrm>
            <a:off x="3298825" y="536729"/>
            <a:ext cx="5780375" cy="281637"/>
          </a:xfrm>
        </p:spPr>
        <p:txBody>
          <a:bodyPr anchor="t">
            <a:noAutofit/>
          </a:bodyPr>
          <a:lstStyle>
            <a:lvl1pPr algn="l">
              <a:defRPr sz="18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pl-PL" dirty="0" smtClean="0"/>
              <a:t>Kliknij, aby edytować styl</a:t>
            </a:r>
            <a:endParaRPr lang="pl-PL" dirty="0"/>
          </a:p>
        </p:txBody>
      </p:sp>
      <p:pic>
        <p:nvPicPr>
          <p:cNvPr id="12" name="Obraz 2" descr="Bez nazwy-10.pdf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65" t="13394"/>
          <a:stretch/>
        </p:blipFill>
        <p:spPr bwMode="auto">
          <a:xfrm>
            <a:off x="136800" y="106723"/>
            <a:ext cx="3063600" cy="142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ytuł 1"/>
          <p:cNvSpPr txBox="1">
            <a:spLocks/>
          </p:cNvSpPr>
          <p:nvPr userDrawn="1"/>
        </p:nvSpPr>
        <p:spPr>
          <a:xfrm>
            <a:off x="0" y="1439141"/>
            <a:ext cx="5290457" cy="457107"/>
          </a:xfrm>
          <a:prstGeom prst="rect">
            <a:avLst/>
          </a:prstGeom>
          <a:solidFill>
            <a:srgbClr val="E31B23"/>
          </a:solidFill>
        </p:spPr>
        <p:txBody>
          <a:bodyPr vert="horz" lIns="828000" tIns="108000" rIns="91440" bIns="45720" rtlCol="0" anchor="t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pl-PL" sz="1800" dirty="0">
              <a:solidFill>
                <a:schemeClr val="bg1"/>
              </a:solidFill>
            </a:endParaRPr>
          </a:p>
        </p:txBody>
      </p:sp>
      <p:graphicFrame>
        <p:nvGraphicFramePr>
          <p:cNvPr id="5" name="Wykres 4"/>
          <p:cNvGraphicFramePr/>
          <p:nvPr userDrawn="1">
            <p:extLst>
              <p:ext uri="{D42A27DB-BD31-4B8C-83A1-F6EECF244321}">
                <p14:modId xmlns:p14="http://schemas.microsoft.com/office/powerpoint/2010/main" val="173845463"/>
              </p:ext>
            </p:extLst>
          </p:nvPr>
        </p:nvGraphicFramePr>
        <p:xfrm>
          <a:off x="475666" y="2606400"/>
          <a:ext cx="4449600" cy="2966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Symbol zastępczy wykresu 2"/>
          <p:cNvSpPr>
            <a:spLocks noGrp="1"/>
          </p:cNvSpPr>
          <p:nvPr>
            <p:ph type="chart" sz="quarter" idx="10"/>
          </p:nvPr>
        </p:nvSpPr>
        <p:spPr>
          <a:xfrm>
            <a:off x="5435600" y="2254250"/>
            <a:ext cx="3514725" cy="305911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pl-PL" dirty="0"/>
          </a:p>
        </p:txBody>
      </p:sp>
      <p:sp>
        <p:nvSpPr>
          <p:cNvPr id="9" name="Symbol zastępczy tekstu 5"/>
          <p:cNvSpPr>
            <a:spLocks noGrp="1"/>
          </p:cNvSpPr>
          <p:nvPr>
            <p:ph type="body" sz="quarter" idx="11"/>
          </p:nvPr>
        </p:nvSpPr>
        <p:spPr>
          <a:xfrm>
            <a:off x="523021" y="1476742"/>
            <a:ext cx="4189412" cy="406715"/>
          </a:xfrm>
        </p:spPr>
        <p:txBody>
          <a:bodyPr>
            <a:normAutofit/>
          </a:bodyPr>
          <a:lstStyle>
            <a:lvl1pPr marL="0" indent="0">
              <a:buNone/>
              <a:defRPr lang="pl-PL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pl-PL" dirty="0" smtClean="0"/>
              <a:t>Kliknij, aby edytować style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0998411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ytuł 1"/>
          <p:cNvSpPr>
            <a:spLocks noGrp="1"/>
          </p:cNvSpPr>
          <p:nvPr>
            <p:ph type="ctrTitle"/>
          </p:nvPr>
        </p:nvSpPr>
        <p:spPr>
          <a:xfrm>
            <a:off x="3298825" y="536729"/>
            <a:ext cx="5780375" cy="281637"/>
          </a:xfrm>
        </p:spPr>
        <p:txBody>
          <a:bodyPr anchor="t">
            <a:noAutofit/>
          </a:bodyPr>
          <a:lstStyle>
            <a:lvl1pPr algn="l">
              <a:defRPr sz="18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pl-PL" dirty="0" smtClean="0"/>
              <a:t>Kliknij, aby edytować styl</a:t>
            </a:r>
            <a:endParaRPr lang="pl-PL" dirty="0"/>
          </a:p>
        </p:txBody>
      </p:sp>
      <p:pic>
        <p:nvPicPr>
          <p:cNvPr id="12" name="Obraz 2" descr="Bez nazwy-10.pdf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65" t="13394"/>
          <a:stretch/>
        </p:blipFill>
        <p:spPr bwMode="auto">
          <a:xfrm>
            <a:off x="136800" y="106723"/>
            <a:ext cx="3063600" cy="142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ytuł 1"/>
          <p:cNvSpPr txBox="1">
            <a:spLocks/>
          </p:cNvSpPr>
          <p:nvPr userDrawn="1"/>
        </p:nvSpPr>
        <p:spPr>
          <a:xfrm>
            <a:off x="0" y="1439141"/>
            <a:ext cx="5290457" cy="457107"/>
          </a:xfrm>
          <a:prstGeom prst="rect">
            <a:avLst/>
          </a:prstGeom>
          <a:solidFill>
            <a:srgbClr val="E31B23"/>
          </a:solidFill>
        </p:spPr>
        <p:txBody>
          <a:bodyPr vert="horz" lIns="828000" tIns="108000" rIns="91440" bIns="45720" rtlCol="0" anchor="t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pl-PL" sz="1800" dirty="0">
              <a:solidFill>
                <a:schemeClr val="bg1"/>
              </a:solidFill>
            </a:endParaRPr>
          </a:p>
        </p:txBody>
      </p:sp>
      <p:sp>
        <p:nvSpPr>
          <p:cNvPr id="3" name="Symbol zastępczy wykresu 2"/>
          <p:cNvSpPr>
            <a:spLocks noGrp="1"/>
          </p:cNvSpPr>
          <p:nvPr>
            <p:ph type="chart" sz="quarter" idx="10"/>
          </p:nvPr>
        </p:nvSpPr>
        <p:spPr>
          <a:xfrm>
            <a:off x="887865" y="2704770"/>
            <a:ext cx="3514725" cy="305911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pl-PL" dirty="0"/>
          </a:p>
        </p:txBody>
      </p:sp>
      <p:sp>
        <p:nvSpPr>
          <p:cNvPr id="9" name="Symbol zastępczy tekstu 5"/>
          <p:cNvSpPr>
            <a:spLocks noGrp="1"/>
          </p:cNvSpPr>
          <p:nvPr>
            <p:ph type="body" sz="quarter" idx="11"/>
          </p:nvPr>
        </p:nvSpPr>
        <p:spPr>
          <a:xfrm>
            <a:off x="523021" y="1476742"/>
            <a:ext cx="4189412" cy="406715"/>
          </a:xfrm>
        </p:spPr>
        <p:txBody>
          <a:bodyPr>
            <a:normAutofit/>
          </a:bodyPr>
          <a:lstStyle>
            <a:lvl1pPr marL="0" indent="0">
              <a:buNone/>
              <a:defRPr lang="pl-PL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pl-PL" dirty="0" smtClean="0"/>
              <a:t>Kliknij, aby edytować style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8338187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ytuł 1"/>
          <p:cNvSpPr>
            <a:spLocks noGrp="1"/>
          </p:cNvSpPr>
          <p:nvPr>
            <p:ph type="ctrTitle"/>
          </p:nvPr>
        </p:nvSpPr>
        <p:spPr>
          <a:xfrm>
            <a:off x="3298825" y="536729"/>
            <a:ext cx="5780375" cy="281637"/>
          </a:xfrm>
        </p:spPr>
        <p:txBody>
          <a:bodyPr anchor="t">
            <a:noAutofit/>
          </a:bodyPr>
          <a:lstStyle>
            <a:lvl1pPr algn="l">
              <a:defRPr sz="18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pl-PL" dirty="0" smtClean="0"/>
              <a:t>Kliknij, aby edytować styl</a:t>
            </a:r>
            <a:endParaRPr lang="pl-PL" dirty="0"/>
          </a:p>
        </p:txBody>
      </p:sp>
      <p:pic>
        <p:nvPicPr>
          <p:cNvPr id="12" name="Obraz 2" descr="Bez nazwy-10.pdf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65" t="13394"/>
          <a:stretch/>
        </p:blipFill>
        <p:spPr bwMode="auto">
          <a:xfrm>
            <a:off x="136800" y="106723"/>
            <a:ext cx="3063600" cy="142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" name="Obiekt 6"/>
          <p:cNvGraphicFramePr>
            <a:graphicFrameLocks noChangeAspect="1"/>
          </p:cNvGraphicFramePr>
          <p:nvPr userDrawn="1">
            <p:extLst>
              <p:ext uri="{D42A27DB-BD31-4B8C-83A1-F6EECF244321}">
                <p14:modId xmlns:p14="http://schemas.microsoft.com/office/powerpoint/2010/main" val="1323268196"/>
              </p:ext>
            </p:extLst>
          </p:nvPr>
        </p:nvGraphicFramePr>
        <p:xfrm>
          <a:off x="841375" y="2517775"/>
          <a:ext cx="4719638" cy="2012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4" name="Arkusz" r:id="rId4" imgW="3057635" imgH="1304857" progId="Excel.Sheet.12">
                  <p:embed/>
                </p:oleObj>
              </mc:Choice>
              <mc:Fallback>
                <p:oleObj name="Arkusz" r:id="rId4" imgW="3057635" imgH="1304857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841375" y="2517775"/>
                        <a:ext cx="4719638" cy="201295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solidFill>
                          <a:srgbClr val="003767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ytuł 1"/>
          <p:cNvSpPr txBox="1">
            <a:spLocks/>
          </p:cNvSpPr>
          <p:nvPr userDrawn="1"/>
        </p:nvSpPr>
        <p:spPr>
          <a:xfrm>
            <a:off x="0" y="1439141"/>
            <a:ext cx="5290457" cy="457107"/>
          </a:xfrm>
          <a:prstGeom prst="rect">
            <a:avLst/>
          </a:prstGeom>
          <a:solidFill>
            <a:srgbClr val="E31B23"/>
          </a:solidFill>
        </p:spPr>
        <p:txBody>
          <a:bodyPr vert="horz" lIns="828000" tIns="108000" rIns="91440" bIns="45720" rtlCol="0" anchor="t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1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Kliknij, aby edytować styl</a:t>
            </a:r>
            <a:endParaRPr lang="pl-PL" sz="1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Obraz 13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0" y="0"/>
            <a:ext cx="2950720" cy="493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1743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ytuł 1"/>
          <p:cNvSpPr>
            <a:spLocks noGrp="1"/>
          </p:cNvSpPr>
          <p:nvPr>
            <p:ph type="ctrTitle"/>
          </p:nvPr>
        </p:nvSpPr>
        <p:spPr>
          <a:xfrm>
            <a:off x="3298825" y="536729"/>
            <a:ext cx="5780375" cy="281637"/>
          </a:xfrm>
        </p:spPr>
        <p:txBody>
          <a:bodyPr anchor="t">
            <a:noAutofit/>
          </a:bodyPr>
          <a:lstStyle>
            <a:lvl1pPr algn="l">
              <a:defRPr sz="18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pl-PL" dirty="0" smtClean="0"/>
              <a:t>Kliknij, aby edytować styl</a:t>
            </a:r>
            <a:endParaRPr lang="pl-PL" dirty="0"/>
          </a:p>
        </p:txBody>
      </p:sp>
      <p:pic>
        <p:nvPicPr>
          <p:cNvPr id="12" name="Obraz 2" descr="Bez nazwy-10.pdf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65" t="13394"/>
          <a:stretch/>
        </p:blipFill>
        <p:spPr bwMode="auto">
          <a:xfrm>
            <a:off x="136800" y="106723"/>
            <a:ext cx="3063600" cy="142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ytuł 1"/>
          <p:cNvSpPr txBox="1">
            <a:spLocks/>
          </p:cNvSpPr>
          <p:nvPr userDrawn="1"/>
        </p:nvSpPr>
        <p:spPr>
          <a:xfrm>
            <a:off x="0" y="1439141"/>
            <a:ext cx="5290457" cy="457107"/>
          </a:xfrm>
          <a:prstGeom prst="rect">
            <a:avLst/>
          </a:prstGeom>
          <a:solidFill>
            <a:srgbClr val="E31B23"/>
          </a:solidFill>
        </p:spPr>
        <p:txBody>
          <a:bodyPr vert="horz" lIns="828000" tIns="108000" rIns="91440" bIns="45720" rtlCol="0" anchor="t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pl-PL" sz="1800" dirty="0">
              <a:solidFill>
                <a:schemeClr val="bg1"/>
              </a:solidFill>
            </a:endParaRPr>
          </a:p>
        </p:txBody>
      </p:sp>
      <p:sp>
        <p:nvSpPr>
          <p:cNvPr id="9" name="Symbol zastępczy tekstu 5"/>
          <p:cNvSpPr>
            <a:spLocks noGrp="1"/>
          </p:cNvSpPr>
          <p:nvPr>
            <p:ph type="body" sz="quarter" idx="11"/>
          </p:nvPr>
        </p:nvSpPr>
        <p:spPr>
          <a:xfrm>
            <a:off x="523021" y="1476742"/>
            <a:ext cx="4189412" cy="406715"/>
          </a:xfrm>
        </p:spPr>
        <p:txBody>
          <a:bodyPr>
            <a:normAutofit/>
          </a:bodyPr>
          <a:lstStyle>
            <a:lvl1pPr marL="0" indent="0">
              <a:buNone/>
              <a:defRPr lang="pl-PL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pl-PL" dirty="0" smtClean="0"/>
              <a:t>Kliknij, aby edytować style</a:t>
            </a:r>
            <a:endParaRPr lang="pl-PL" dirty="0"/>
          </a:p>
        </p:txBody>
      </p:sp>
      <p:sp>
        <p:nvSpPr>
          <p:cNvPr id="4" name="Symbol zastępczy tabeli 3"/>
          <p:cNvSpPr>
            <a:spLocks noGrp="1"/>
          </p:cNvSpPr>
          <p:nvPr>
            <p:ph type="tbl" sz="quarter" idx="12"/>
          </p:nvPr>
        </p:nvSpPr>
        <p:spPr>
          <a:xfrm>
            <a:off x="523021" y="2368428"/>
            <a:ext cx="4602163" cy="3890962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6554741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ytuł 1"/>
          <p:cNvSpPr>
            <a:spLocks noGrp="1"/>
          </p:cNvSpPr>
          <p:nvPr>
            <p:ph type="ctrTitle"/>
          </p:nvPr>
        </p:nvSpPr>
        <p:spPr>
          <a:xfrm>
            <a:off x="3298825" y="536729"/>
            <a:ext cx="5780375" cy="281637"/>
          </a:xfrm>
        </p:spPr>
        <p:txBody>
          <a:bodyPr anchor="t">
            <a:noAutofit/>
          </a:bodyPr>
          <a:lstStyle>
            <a:lvl1pPr algn="l">
              <a:defRPr sz="18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pl-PL" dirty="0" smtClean="0"/>
              <a:t>Kliknij, aby edytować styl</a:t>
            </a:r>
            <a:endParaRPr lang="pl-PL" dirty="0"/>
          </a:p>
        </p:txBody>
      </p:sp>
      <p:pic>
        <p:nvPicPr>
          <p:cNvPr id="8" name="Obraz 2" descr="Bez nazwy-10.pdf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65" t="13394"/>
          <a:stretch/>
        </p:blipFill>
        <p:spPr bwMode="auto">
          <a:xfrm>
            <a:off x="136800" y="106723"/>
            <a:ext cx="3063600" cy="142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Podtytuł 2"/>
          <p:cNvSpPr>
            <a:spLocks noGrp="1"/>
          </p:cNvSpPr>
          <p:nvPr>
            <p:ph type="subTitle" idx="1" hasCustomPrompt="1"/>
          </p:nvPr>
        </p:nvSpPr>
        <p:spPr>
          <a:xfrm>
            <a:off x="1452900" y="2032438"/>
            <a:ext cx="6858000" cy="1655762"/>
          </a:xfrm>
        </p:spPr>
        <p:txBody>
          <a:bodyPr>
            <a:normAutofit/>
          </a:bodyPr>
          <a:lstStyle>
            <a:lvl1pPr marL="285750" indent="-285750" algn="l">
              <a:buClr>
                <a:srgbClr val="E31B23"/>
              </a:buClr>
              <a:buFont typeface="Wingdings" panose="05000000000000000000" pitchFamily="2" charset="2"/>
              <a:buChar char="§"/>
              <a:defRPr sz="16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pl-PL" dirty="0" smtClean="0"/>
              <a:t>Kliknij, aby edytować styl wzorca tekstu</a:t>
            </a:r>
          </a:p>
        </p:txBody>
      </p:sp>
      <p:sp>
        <p:nvSpPr>
          <p:cNvPr id="2" name="Prostokąt 1"/>
          <p:cNvSpPr/>
          <p:nvPr userDrawn="1"/>
        </p:nvSpPr>
        <p:spPr>
          <a:xfrm>
            <a:off x="0" y="4612935"/>
            <a:ext cx="2959200" cy="2251077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3" name="Prostokąt 12"/>
          <p:cNvSpPr/>
          <p:nvPr userDrawn="1"/>
        </p:nvSpPr>
        <p:spPr>
          <a:xfrm>
            <a:off x="2959200" y="4612935"/>
            <a:ext cx="3254400" cy="2246208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4" name="Prostokąt 13"/>
          <p:cNvSpPr/>
          <p:nvPr userDrawn="1"/>
        </p:nvSpPr>
        <p:spPr>
          <a:xfrm>
            <a:off x="6213600" y="4615266"/>
            <a:ext cx="2920390" cy="2246208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5" name="Tytuł 1"/>
          <p:cNvSpPr txBox="1">
            <a:spLocks/>
          </p:cNvSpPr>
          <p:nvPr userDrawn="1"/>
        </p:nvSpPr>
        <p:spPr>
          <a:xfrm>
            <a:off x="714013" y="5548002"/>
            <a:ext cx="1235975" cy="28163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foto</a:t>
            </a:r>
            <a:endParaRPr lang="pl-PL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ytuł 1"/>
          <p:cNvSpPr txBox="1">
            <a:spLocks/>
          </p:cNvSpPr>
          <p:nvPr userDrawn="1"/>
        </p:nvSpPr>
        <p:spPr>
          <a:xfrm>
            <a:off x="3968413" y="5548002"/>
            <a:ext cx="1235975" cy="28163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foto</a:t>
            </a:r>
            <a:endParaRPr lang="pl-PL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ytuł 1"/>
          <p:cNvSpPr txBox="1">
            <a:spLocks/>
          </p:cNvSpPr>
          <p:nvPr userDrawn="1"/>
        </p:nvSpPr>
        <p:spPr>
          <a:xfrm>
            <a:off x="7105812" y="5548002"/>
            <a:ext cx="1235975" cy="28163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foto</a:t>
            </a:r>
            <a:endParaRPr lang="pl-PL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4732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ytuł 1"/>
          <p:cNvSpPr>
            <a:spLocks noGrp="1"/>
          </p:cNvSpPr>
          <p:nvPr>
            <p:ph type="ctrTitle"/>
          </p:nvPr>
        </p:nvSpPr>
        <p:spPr>
          <a:xfrm>
            <a:off x="3298825" y="536729"/>
            <a:ext cx="5780375" cy="281637"/>
          </a:xfrm>
        </p:spPr>
        <p:txBody>
          <a:bodyPr anchor="t">
            <a:noAutofit/>
          </a:bodyPr>
          <a:lstStyle>
            <a:lvl1pPr algn="l">
              <a:defRPr sz="18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pl-PL" dirty="0" smtClean="0"/>
              <a:t>Kliknij, aby edytować styl</a:t>
            </a:r>
            <a:endParaRPr lang="pl-PL" dirty="0"/>
          </a:p>
        </p:txBody>
      </p:sp>
      <p:pic>
        <p:nvPicPr>
          <p:cNvPr id="8" name="Obraz 2" descr="Bez nazwy-10.pdf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65" t="13394"/>
          <a:stretch/>
        </p:blipFill>
        <p:spPr bwMode="auto">
          <a:xfrm>
            <a:off x="136800" y="106723"/>
            <a:ext cx="3063600" cy="142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Podtytuł 2"/>
          <p:cNvSpPr>
            <a:spLocks noGrp="1"/>
          </p:cNvSpPr>
          <p:nvPr>
            <p:ph type="subTitle" idx="1" hasCustomPrompt="1"/>
          </p:nvPr>
        </p:nvSpPr>
        <p:spPr>
          <a:xfrm>
            <a:off x="3298824" y="1630249"/>
            <a:ext cx="5012075" cy="2057951"/>
          </a:xfrm>
        </p:spPr>
        <p:txBody>
          <a:bodyPr>
            <a:normAutofit/>
          </a:bodyPr>
          <a:lstStyle>
            <a:lvl1pPr marL="285750" indent="-285750" algn="l">
              <a:buClr>
                <a:srgbClr val="E31B23"/>
              </a:buClr>
              <a:buFont typeface="Wingdings" panose="05000000000000000000" pitchFamily="2" charset="2"/>
              <a:buChar char="§"/>
              <a:defRPr sz="16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pl-PL" dirty="0" smtClean="0"/>
              <a:t>Kliknij, aby edytować styl wzorca tekstu</a:t>
            </a:r>
          </a:p>
        </p:txBody>
      </p:sp>
      <p:sp>
        <p:nvSpPr>
          <p:cNvPr id="2" name="Prostokąt 1"/>
          <p:cNvSpPr/>
          <p:nvPr userDrawn="1"/>
        </p:nvSpPr>
        <p:spPr>
          <a:xfrm>
            <a:off x="0" y="4310743"/>
            <a:ext cx="2959200" cy="2553269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3" name="Prostokąt 12"/>
          <p:cNvSpPr/>
          <p:nvPr userDrawn="1"/>
        </p:nvSpPr>
        <p:spPr>
          <a:xfrm>
            <a:off x="0" y="1630249"/>
            <a:ext cx="2959200" cy="2680494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5" name="Tytuł 1"/>
          <p:cNvSpPr txBox="1">
            <a:spLocks/>
          </p:cNvSpPr>
          <p:nvPr userDrawn="1"/>
        </p:nvSpPr>
        <p:spPr>
          <a:xfrm>
            <a:off x="714013" y="5548002"/>
            <a:ext cx="1235975" cy="28163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foto</a:t>
            </a:r>
            <a:endParaRPr lang="pl-PL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ytuł 1"/>
          <p:cNvSpPr txBox="1">
            <a:spLocks/>
          </p:cNvSpPr>
          <p:nvPr userDrawn="1"/>
        </p:nvSpPr>
        <p:spPr>
          <a:xfrm>
            <a:off x="714013" y="2714175"/>
            <a:ext cx="1235975" cy="28163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foto</a:t>
            </a:r>
            <a:endParaRPr lang="pl-PL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44348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50342D-BFEB-4330-B4F3-C064C2945100}" type="datetimeFigureOut">
              <a:rPr lang="pl-PL" smtClean="0"/>
              <a:t>02.12.2022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8E4E4C-188F-43B4-9E25-398DACDF141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907924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5" r:id="rId2"/>
    <p:sldLayoutId id="2147483688" r:id="rId3"/>
    <p:sldLayoutId id="2147483701" r:id="rId4"/>
    <p:sldLayoutId id="2147483702" r:id="rId5"/>
    <p:sldLayoutId id="2147483699" r:id="rId6"/>
    <p:sldLayoutId id="2147483703" r:id="rId7"/>
    <p:sldLayoutId id="2147483687" r:id="rId8"/>
    <p:sldLayoutId id="2147483700" r:id="rId9"/>
    <p:sldLayoutId id="2147483697" r:id="rId10"/>
    <p:sldLayoutId id="2147483705" r:id="rId11"/>
    <p:sldLayoutId id="2147483704" r:id="rId12"/>
    <p:sldLayoutId id="2147483698" r:id="rId13"/>
  </p:sldLayoutIdLst>
  <p:timing>
    <p:tnLst>
      <p:par>
        <p:cTn id="1" dur="indefinite" restart="never" nodeType="tmRoot"/>
      </p:par>
    </p:tn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484242" y="3845608"/>
            <a:ext cx="6221897" cy="1923368"/>
          </a:xfrm>
        </p:spPr>
        <p:txBody>
          <a:bodyPr/>
          <a:lstStyle/>
          <a:p>
            <a:r>
              <a:rPr lang="pl-PL" b="1" dirty="0" smtClean="0">
                <a:latin typeface="Arial" panose="020B0604020202020204" pitchFamily="34" charset="0"/>
                <a:cs typeface="Arial" panose="020B0604020202020204" pitchFamily="34" charset="0"/>
              </a:rPr>
              <a:t>Czy dobrze mnie ukryłeś?</a:t>
            </a:r>
            <a:br>
              <a:rPr lang="pl-PL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Metoda </a:t>
            </a:r>
            <a:r>
              <a:rPr lang="pl-PL" sz="1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anonimizacji</a:t>
            </a:r>
            <a:r>
              <a:rPr lang="pl-PL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danych wrażliwych przypisanych do adresu zamieszkania. </a:t>
            </a:r>
            <a:endParaRPr lang="pl-PL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quarter" idx="10"/>
          </p:nvPr>
        </p:nvSpPr>
        <p:spPr>
          <a:xfrm>
            <a:off x="1484242" y="5615472"/>
            <a:ext cx="6221897" cy="768235"/>
          </a:xfrm>
        </p:spPr>
        <p:txBody>
          <a:bodyPr>
            <a:normAutofit/>
          </a:bodyPr>
          <a:lstStyle/>
          <a:p>
            <a:r>
              <a:rPr lang="pl-PL" b="1" dirty="0" smtClean="0">
                <a:latin typeface="Arial" panose="020B0604020202020204" pitchFamily="34" charset="0"/>
                <a:cs typeface="Arial" panose="020B0604020202020204" pitchFamily="34" charset="0"/>
              </a:rPr>
              <a:t>Dr inż. Adam </a:t>
            </a:r>
            <a:r>
              <a:rPr lang="pl-PL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Inglot</a:t>
            </a:r>
            <a:r>
              <a:rPr lang="pl-PL" b="1" dirty="0" smtClean="0">
                <a:latin typeface="Arial" panose="020B0604020202020204" pitchFamily="34" charset="0"/>
                <a:cs typeface="Arial" panose="020B0604020202020204" pitchFamily="34" charset="0"/>
              </a:rPr>
              <a:t>, Politechnika Gdańska</a:t>
            </a:r>
          </a:p>
          <a:p>
            <a:r>
              <a:rPr lang="pl-PL" b="1" dirty="0" smtClean="0">
                <a:latin typeface="Arial" panose="020B0604020202020204" pitchFamily="34" charset="0"/>
                <a:cs typeface="Arial" panose="020B0604020202020204" pitchFamily="34" charset="0"/>
              </a:rPr>
              <a:t>Dr Paulo </a:t>
            </a:r>
            <a:r>
              <a:rPr lang="pl-PL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Raposo</a:t>
            </a:r>
            <a:r>
              <a:rPr lang="pl-PL" b="1" dirty="0" smtClean="0">
                <a:latin typeface="Arial" panose="020B0604020202020204" pitchFamily="34" charset="0"/>
                <a:cs typeface="Arial" panose="020B0604020202020204" pitchFamily="34" charset="0"/>
              </a:rPr>
              <a:t>, Uniwersytet </a:t>
            </a:r>
            <a:r>
              <a:rPr lang="pl-PL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Twente</a:t>
            </a:r>
            <a:r>
              <a:rPr lang="pl-PL" b="1" dirty="0">
                <a:latin typeface="Arial" panose="020B0604020202020204" pitchFamily="34" charset="0"/>
                <a:cs typeface="Arial" panose="020B0604020202020204" pitchFamily="34" charset="0"/>
              </a:rPr>
              <a:t>, Królestwo Niderlandów</a:t>
            </a:r>
            <a:endParaRPr lang="pl-PL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l-PL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98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dirty="0"/>
              <a:t>Analiza zbiorów danych przestrzennych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quarter" idx="10"/>
          </p:nvPr>
        </p:nvSpPr>
        <p:spPr>
          <a:xfrm>
            <a:off x="523021" y="1687760"/>
            <a:ext cx="8244964" cy="406715"/>
          </a:xfrm>
        </p:spPr>
        <p:txBody>
          <a:bodyPr/>
          <a:lstStyle/>
          <a:p>
            <a:r>
              <a:rPr lang="pl-PL" dirty="0" smtClean="0"/>
              <a:t>Ile budynków lub punktów adresowych świadczy o </a:t>
            </a:r>
            <a:r>
              <a:rPr lang="pl-PL" dirty="0" err="1" smtClean="0"/>
              <a:t>anonimizacji</a:t>
            </a:r>
            <a:r>
              <a:rPr lang="pl-PL" dirty="0" smtClean="0"/>
              <a:t>?</a:t>
            </a:r>
            <a:endParaRPr lang="pl-PL" dirty="0"/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29492"/>
            <a:ext cx="4628508" cy="4628508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5492" y="2229492"/>
            <a:ext cx="4628508" cy="4628508"/>
          </a:xfrm>
          <a:prstGeom prst="rect">
            <a:avLst/>
          </a:prstGeom>
        </p:spPr>
      </p:pic>
      <p:sp>
        <p:nvSpPr>
          <p:cNvPr id="3" name="pole tekstowe 2"/>
          <p:cNvSpPr txBox="1"/>
          <p:nvPr/>
        </p:nvSpPr>
        <p:spPr>
          <a:xfrm>
            <a:off x="5984001" y="4379360"/>
            <a:ext cx="1691489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pl-PL" dirty="0" smtClean="0"/>
              <a:t>Średnia = 74,7</a:t>
            </a:r>
          </a:p>
          <a:p>
            <a:r>
              <a:rPr lang="pl-PL" dirty="0" smtClean="0"/>
              <a:t>Mediana = 17</a:t>
            </a:r>
            <a:endParaRPr lang="pl-PL" dirty="0"/>
          </a:p>
        </p:txBody>
      </p:sp>
      <p:sp>
        <p:nvSpPr>
          <p:cNvPr id="7" name="pole tekstowe 6"/>
          <p:cNvSpPr txBox="1"/>
          <p:nvPr/>
        </p:nvSpPr>
        <p:spPr>
          <a:xfrm>
            <a:off x="1468509" y="4379360"/>
            <a:ext cx="1691489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pl-PL" dirty="0" smtClean="0"/>
              <a:t>Średnia = 23,8</a:t>
            </a:r>
          </a:p>
          <a:p>
            <a:r>
              <a:rPr lang="pl-PL" dirty="0" smtClean="0"/>
              <a:t>Mediana = 11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430568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dirty="0"/>
              <a:t>Analiza zbiorów danych przestrzennych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quarter" idx="10"/>
          </p:nvPr>
        </p:nvSpPr>
        <p:spPr>
          <a:xfrm>
            <a:off x="523021" y="1687760"/>
            <a:ext cx="8244964" cy="406715"/>
          </a:xfrm>
        </p:spPr>
        <p:txBody>
          <a:bodyPr/>
          <a:lstStyle/>
          <a:p>
            <a:r>
              <a:rPr lang="pl-PL" dirty="0" smtClean="0"/>
              <a:t>Ile budynków lub punktów adresowych świadczy o </a:t>
            </a:r>
            <a:r>
              <a:rPr lang="pl-PL" dirty="0" err="1" smtClean="0"/>
              <a:t>anonimizacji</a:t>
            </a:r>
            <a:r>
              <a:rPr lang="pl-PL" dirty="0" smtClean="0"/>
              <a:t>?</a:t>
            </a:r>
            <a:endParaRPr lang="pl-PL"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92995"/>
            <a:ext cx="4572002" cy="3222524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2" y="2792995"/>
            <a:ext cx="4572002" cy="3222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358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pl-PL" sz="1800" dirty="0" smtClean="0"/>
              <a:t>Minimalna liczba budynków, punktów adresowych</a:t>
            </a:r>
            <a:endParaRPr lang="pl-PL" sz="1800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pl-PL" dirty="0"/>
          </a:p>
        </p:txBody>
      </p:sp>
      <p:graphicFrame>
        <p:nvGraphicFramePr>
          <p:cNvPr id="6" name="Symbol zastępczy tabeli 5"/>
          <p:cNvGraphicFramePr>
            <a:graphicFrameLocks noGrp="1"/>
          </p:cNvGraphicFramePr>
          <p:nvPr>
            <p:ph type="tbl" sz="quarter" idx="12"/>
            <p:extLst>
              <p:ext uri="{D42A27DB-BD31-4B8C-83A1-F6EECF244321}">
                <p14:modId xmlns:p14="http://schemas.microsoft.com/office/powerpoint/2010/main" val="284289825"/>
              </p:ext>
            </p:extLst>
          </p:nvPr>
        </p:nvGraphicFramePr>
        <p:xfrm>
          <a:off x="1672968" y="2927063"/>
          <a:ext cx="6078930" cy="87376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01315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1315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13155">
                  <a:extLst>
                    <a:ext uri="{9D8B030D-6E8A-4147-A177-3AD203B41FA5}">
                      <a16:colId xmlns:a16="http://schemas.microsoft.com/office/drawing/2014/main" val="3791367521"/>
                    </a:ext>
                  </a:extLst>
                </a:gridCol>
                <a:gridCol w="1013155">
                  <a:extLst>
                    <a:ext uri="{9D8B030D-6E8A-4147-A177-3AD203B41FA5}">
                      <a16:colId xmlns:a16="http://schemas.microsoft.com/office/drawing/2014/main" val="2328599939"/>
                    </a:ext>
                  </a:extLst>
                </a:gridCol>
                <a:gridCol w="1013155">
                  <a:extLst>
                    <a:ext uri="{9D8B030D-6E8A-4147-A177-3AD203B41FA5}">
                      <a16:colId xmlns:a16="http://schemas.microsoft.com/office/drawing/2014/main" val="3764277313"/>
                    </a:ext>
                  </a:extLst>
                </a:gridCol>
                <a:gridCol w="1013155">
                  <a:extLst>
                    <a:ext uri="{9D8B030D-6E8A-4147-A177-3AD203B41FA5}">
                      <a16:colId xmlns:a16="http://schemas.microsoft.com/office/drawing/2014/main" val="55271174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pl-PL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Średnia OSM</a:t>
                      </a:r>
                      <a:endParaRPr lang="pl-PL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Mediana OSM</a:t>
                      </a:r>
                      <a:endParaRPr lang="pl-PL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Średnia </a:t>
                      </a:r>
                      <a:r>
                        <a:rPr lang="pl-PL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housing</a:t>
                      </a:r>
                      <a:endParaRPr lang="pl-PL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Mediana </a:t>
                      </a:r>
                      <a:r>
                        <a:rPr lang="pl-PL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housing</a:t>
                      </a:r>
                      <a:endParaRPr lang="pl-PL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Średnia populacja</a:t>
                      </a:r>
                      <a:endParaRPr lang="pl-PL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Mediana populacja</a:t>
                      </a:r>
                      <a:endParaRPr lang="pl-PL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18.5</a:t>
                      </a:r>
                      <a:endParaRPr lang="pl-PL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  <a:endParaRPr lang="pl-PL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22.5</a:t>
                      </a:r>
                      <a:endParaRPr lang="pl-PL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  <a:endParaRPr lang="pl-PL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50.7</a:t>
                      </a:r>
                      <a:endParaRPr lang="pl-PL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26.5</a:t>
                      </a:r>
                      <a:endParaRPr lang="pl-PL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8" name="Tytuł 1"/>
          <p:cNvSpPr txBox="1">
            <a:spLocks/>
          </p:cNvSpPr>
          <p:nvPr/>
        </p:nvSpPr>
        <p:spPr>
          <a:xfrm>
            <a:off x="1822245" y="4110424"/>
            <a:ext cx="5780375" cy="28163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pl-PL" dirty="0" smtClean="0"/>
              <a:t>Minimalna liczba budynków, punktów adresowych</a:t>
            </a:r>
          </a:p>
          <a:p>
            <a:pPr algn="ctr">
              <a:lnSpc>
                <a:spcPct val="200000"/>
              </a:lnSpc>
            </a:pPr>
            <a:r>
              <a:rPr lang="pl-PL" sz="4000" dirty="0" smtClean="0"/>
              <a:t>= 10</a:t>
            </a:r>
            <a:endParaRPr lang="pl-PL" sz="4000" dirty="0"/>
          </a:p>
        </p:txBody>
      </p:sp>
    </p:spTree>
    <p:extLst>
      <p:ext uri="{BB962C8B-B14F-4D97-AF65-F5344CB8AC3E}">
        <p14:creationId xmlns:p14="http://schemas.microsoft.com/office/powerpoint/2010/main" val="281413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pl-PL" sz="1800" dirty="0" smtClean="0"/>
              <a:t>Zasada działania algorytmu metodą drzewa czwórkowego</a:t>
            </a:r>
            <a:endParaRPr lang="pl-PL" sz="1800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17058"/>
            <a:ext cx="1949421" cy="2157693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9611" y="2017058"/>
            <a:ext cx="2164556" cy="2164556"/>
          </a:xfrm>
          <a:prstGeom prst="rect">
            <a:avLst/>
          </a:prstGeom>
        </p:spPr>
      </p:pic>
      <p:sp>
        <p:nvSpPr>
          <p:cNvPr id="8" name="Strzałka w prawo 7"/>
          <p:cNvSpPr/>
          <p:nvPr/>
        </p:nvSpPr>
        <p:spPr>
          <a:xfrm>
            <a:off x="2122116" y="2541833"/>
            <a:ext cx="304800" cy="110680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9" name="Obraz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12005" y="2015099"/>
            <a:ext cx="2160270" cy="2160270"/>
          </a:xfrm>
          <a:prstGeom prst="rect">
            <a:avLst/>
          </a:prstGeom>
        </p:spPr>
      </p:pic>
      <p:sp>
        <p:nvSpPr>
          <p:cNvPr id="10" name="Prostokąt 9"/>
          <p:cNvSpPr/>
          <p:nvPr/>
        </p:nvSpPr>
        <p:spPr>
          <a:xfrm>
            <a:off x="4905847" y="2379694"/>
            <a:ext cx="1364477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pl-PL" sz="3600" dirty="0" smtClean="0"/>
              <a:t>&lt;= </a:t>
            </a:r>
            <a:r>
              <a:rPr lang="pl-PL" sz="3600" dirty="0"/>
              <a:t>10</a:t>
            </a:r>
          </a:p>
        </p:txBody>
      </p:sp>
      <p:pic>
        <p:nvPicPr>
          <p:cNvPr id="11" name="Obraz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01520" y="4555049"/>
            <a:ext cx="2173129" cy="2173129"/>
          </a:xfrm>
          <a:prstGeom prst="rect">
            <a:avLst/>
          </a:prstGeom>
        </p:spPr>
      </p:pic>
      <p:sp>
        <p:nvSpPr>
          <p:cNvPr id="13" name="Strzałka w prawo 12"/>
          <p:cNvSpPr/>
          <p:nvPr/>
        </p:nvSpPr>
        <p:spPr>
          <a:xfrm rot="5400000">
            <a:off x="5435684" y="3659408"/>
            <a:ext cx="304800" cy="110680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76589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dirty="0" smtClean="0"/>
              <a:t>Metoda drzewa czwórkowego</a:t>
            </a:r>
            <a:endParaRPr lang="pl-PL" dirty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quarter" idx="10"/>
          </p:nvPr>
        </p:nvSpPr>
        <p:spPr>
          <a:xfrm>
            <a:off x="523021" y="1687760"/>
            <a:ext cx="8244964" cy="406715"/>
          </a:xfrm>
        </p:spPr>
        <p:txBody>
          <a:bodyPr/>
          <a:lstStyle/>
          <a:p>
            <a:r>
              <a:rPr lang="pl-PL" dirty="0" smtClean="0"/>
              <a:t>Drzewo czwórkowe – parametry narzędzia</a:t>
            </a:r>
            <a:endParaRPr lang="pl-PL" dirty="0"/>
          </a:p>
        </p:txBody>
      </p:sp>
      <p:pic>
        <p:nvPicPr>
          <p:cNvPr id="11" name="Obraz 10"/>
          <p:cNvPicPr>
            <a:picLocks noChangeAspect="1"/>
          </p:cNvPicPr>
          <p:nvPr/>
        </p:nvPicPr>
        <p:blipFill rotWithShape="1">
          <a:blip r:embed="rId2"/>
          <a:srcRect t="5882" r="36268"/>
          <a:stretch/>
        </p:blipFill>
        <p:spPr>
          <a:xfrm>
            <a:off x="0" y="2348751"/>
            <a:ext cx="9154274" cy="4294094"/>
          </a:xfrm>
          <a:prstGeom prst="rect">
            <a:avLst/>
          </a:prstGeom>
        </p:spPr>
      </p:pic>
      <p:sp>
        <p:nvSpPr>
          <p:cNvPr id="12" name="Objaśnienie prostokątne zaokrąglone 11"/>
          <p:cNvSpPr/>
          <p:nvPr/>
        </p:nvSpPr>
        <p:spPr>
          <a:xfrm>
            <a:off x="2537717" y="3062301"/>
            <a:ext cx="5455577" cy="1284270"/>
          </a:xfrm>
          <a:prstGeom prst="wedgeRoundRectCallout">
            <a:avLst>
              <a:gd name="adj1" fmla="val -63768"/>
              <a:gd name="adj2" fmla="val 8900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 smtClean="0"/>
              <a:t>TOLERANCE_XY = 0.01</a:t>
            </a:r>
          </a:p>
          <a:p>
            <a:pPr algn="ctr"/>
            <a:r>
              <a:rPr lang="pl-PL" dirty="0" smtClean="0"/>
              <a:t>MINIMUMNUMBERPOINTS = 10</a:t>
            </a:r>
            <a:endParaRPr lang="pl-PL" dirty="0"/>
          </a:p>
        </p:txBody>
      </p:sp>
      <p:sp>
        <p:nvSpPr>
          <p:cNvPr id="13" name="Objaśnienie prostokątne zaokrąglone 12"/>
          <p:cNvSpPr/>
          <p:nvPr/>
        </p:nvSpPr>
        <p:spPr>
          <a:xfrm>
            <a:off x="2537716" y="4547621"/>
            <a:ext cx="5455577" cy="1284270"/>
          </a:xfrm>
          <a:prstGeom prst="wedgeRoundRectCallout">
            <a:avLst>
              <a:gd name="adj1" fmla="val -63768"/>
              <a:gd name="adj2" fmla="val 8900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MINIMUMSIZE </a:t>
            </a:r>
            <a:r>
              <a:rPr lang="pl-PL" dirty="0" smtClean="0"/>
              <a:t>= 50 m</a:t>
            </a:r>
          </a:p>
        </p:txBody>
      </p:sp>
    </p:spTree>
    <p:extLst>
      <p:ext uri="{BB962C8B-B14F-4D97-AF65-F5344CB8AC3E}">
        <p14:creationId xmlns:p14="http://schemas.microsoft.com/office/powerpoint/2010/main" val="940654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dirty="0" smtClean="0"/>
              <a:t>Metoda drzewa czwórkowego - Niderlandy</a:t>
            </a:r>
            <a:endParaRPr lang="pl-PL" dirty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quarter" idx="10"/>
          </p:nvPr>
        </p:nvSpPr>
        <p:spPr>
          <a:xfrm>
            <a:off x="523021" y="1434354"/>
            <a:ext cx="8244964" cy="788894"/>
          </a:xfrm>
        </p:spPr>
        <p:txBody>
          <a:bodyPr anchor="ctr">
            <a:normAutofit/>
          </a:bodyPr>
          <a:lstStyle/>
          <a:p>
            <a:r>
              <a:rPr lang="pl-PL" dirty="0" smtClean="0"/>
              <a:t>Porównanie danych z EUROSTAT – siatka kilometrowa – z drzewem czwórkowym</a:t>
            </a:r>
            <a:endParaRPr lang="pl-PL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75" y="2363055"/>
            <a:ext cx="4320000" cy="4320000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7590" y="2363055"/>
            <a:ext cx="4320000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405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7590" y="2363055"/>
            <a:ext cx="4320000" cy="4320000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75" y="2363055"/>
            <a:ext cx="4320000" cy="4320000"/>
          </a:xfrm>
          <a:prstGeom prst="rect">
            <a:avLst/>
          </a:prstGeom>
        </p:spPr>
      </p:pic>
      <p:sp>
        <p:nvSpPr>
          <p:cNvPr id="9" name="pole tekstowe 8"/>
          <p:cNvSpPr txBox="1"/>
          <p:nvPr/>
        </p:nvSpPr>
        <p:spPr>
          <a:xfrm>
            <a:off x="5457902" y="5070292"/>
            <a:ext cx="2922595" cy="92333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pl-PL" dirty="0" smtClean="0"/>
              <a:t>Średnia = 52,3</a:t>
            </a:r>
          </a:p>
          <a:p>
            <a:r>
              <a:rPr lang="pl-PL" dirty="0" smtClean="0"/>
              <a:t>Mediana = 25</a:t>
            </a:r>
            <a:endParaRPr lang="pl-PL" dirty="0"/>
          </a:p>
          <a:p>
            <a:r>
              <a:rPr lang="pl-PL" dirty="0"/>
              <a:t>Liczba obiektów = </a:t>
            </a:r>
            <a:r>
              <a:rPr lang="pl-PL" dirty="0" smtClean="0"/>
              <a:t>122 409</a:t>
            </a:r>
            <a:endParaRPr lang="pl-PL" dirty="0"/>
          </a:p>
        </p:txBody>
      </p:sp>
      <p:sp>
        <p:nvSpPr>
          <p:cNvPr id="10" name="pole tekstowe 9"/>
          <p:cNvSpPr txBox="1"/>
          <p:nvPr/>
        </p:nvSpPr>
        <p:spPr>
          <a:xfrm>
            <a:off x="863697" y="5070292"/>
            <a:ext cx="2794355" cy="92333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pl-PL" dirty="0" smtClean="0"/>
              <a:t>Średnia = 333,3</a:t>
            </a:r>
          </a:p>
          <a:p>
            <a:r>
              <a:rPr lang="pl-PL" dirty="0" smtClean="0"/>
              <a:t>Mediana = 54</a:t>
            </a:r>
          </a:p>
          <a:p>
            <a:r>
              <a:rPr lang="pl-PL" dirty="0" smtClean="0"/>
              <a:t>Liczba obiektów = 31 800</a:t>
            </a:r>
            <a:endParaRPr lang="pl-PL" dirty="0"/>
          </a:p>
        </p:txBody>
      </p:sp>
      <p:sp>
        <p:nvSpPr>
          <p:cNvPr id="11" name="pole tekstowe 10"/>
          <p:cNvSpPr txBox="1"/>
          <p:nvPr/>
        </p:nvSpPr>
        <p:spPr>
          <a:xfrm>
            <a:off x="731448" y="3909160"/>
            <a:ext cx="3058851" cy="89255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pl-PL" sz="3600" dirty="0" smtClean="0"/>
              <a:t>15%</a:t>
            </a:r>
          </a:p>
          <a:p>
            <a:pPr algn="ctr"/>
            <a:r>
              <a:rPr lang="pl-PL" sz="1600" dirty="0" smtClean="0"/>
              <a:t>stref ma mniej niż 10 budynków</a:t>
            </a:r>
            <a:endParaRPr lang="pl-PL" sz="1600" dirty="0"/>
          </a:p>
        </p:txBody>
      </p:sp>
      <p:sp>
        <p:nvSpPr>
          <p:cNvPr id="12" name="Tytuł 1"/>
          <p:cNvSpPr>
            <a:spLocks noGrp="1"/>
          </p:cNvSpPr>
          <p:nvPr>
            <p:ph type="ctrTitle"/>
          </p:nvPr>
        </p:nvSpPr>
        <p:spPr>
          <a:xfrm>
            <a:off x="3298825" y="536729"/>
            <a:ext cx="5780375" cy="281637"/>
          </a:xfrm>
        </p:spPr>
        <p:txBody>
          <a:bodyPr/>
          <a:lstStyle/>
          <a:p>
            <a:r>
              <a:rPr lang="pl-PL" dirty="0" smtClean="0"/>
              <a:t>Metoda drzewa czwórkowego - Niderlandy</a:t>
            </a:r>
            <a:endParaRPr lang="pl-PL" dirty="0"/>
          </a:p>
        </p:txBody>
      </p:sp>
      <p:sp>
        <p:nvSpPr>
          <p:cNvPr id="13" name="Symbol zastępczy tekstu 3"/>
          <p:cNvSpPr>
            <a:spLocks noGrp="1"/>
          </p:cNvSpPr>
          <p:nvPr>
            <p:ph type="body" sz="quarter" idx="10"/>
          </p:nvPr>
        </p:nvSpPr>
        <p:spPr>
          <a:xfrm>
            <a:off x="523021" y="1434354"/>
            <a:ext cx="8244964" cy="788894"/>
          </a:xfrm>
        </p:spPr>
        <p:txBody>
          <a:bodyPr anchor="ctr">
            <a:normAutofit/>
          </a:bodyPr>
          <a:lstStyle/>
          <a:p>
            <a:r>
              <a:rPr lang="pl-PL" dirty="0" smtClean="0"/>
              <a:t>Porównanie danych z EUROSTAT – siatka kilometrowa – z drzewem czwórkowym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075824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61" y="2225058"/>
            <a:ext cx="4632942" cy="4632942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469"/>
            <a:ext cx="3111359" cy="2422232"/>
          </a:xfrm>
          <a:prstGeom prst="rect">
            <a:avLst/>
          </a:prstGeom>
        </p:spPr>
      </p:pic>
      <p:sp>
        <p:nvSpPr>
          <p:cNvPr id="13" name="Prostokąt 12"/>
          <p:cNvSpPr/>
          <p:nvPr/>
        </p:nvSpPr>
        <p:spPr>
          <a:xfrm>
            <a:off x="2980218" y="2416"/>
            <a:ext cx="1559602" cy="22431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4" name="Obraz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7426" y="2342752"/>
            <a:ext cx="4515248" cy="4515248"/>
          </a:xfrm>
          <a:prstGeom prst="rect">
            <a:avLst/>
          </a:prstGeom>
        </p:spPr>
      </p:pic>
      <p:sp>
        <p:nvSpPr>
          <p:cNvPr id="15" name="Prostokąt 14"/>
          <p:cNvSpPr/>
          <p:nvPr/>
        </p:nvSpPr>
        <p:spPr>
          <a:xfrm>
            <a:off x="7387119" y="22910"/>
            <a:ext cx="1765095" cy="24017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1" name="Obraz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06984" y="2416"/>
            <a:ext cx="3078684" cy="2422285"/>
          </a:xfrm>
          <a:prstGeom prst="rect">
            <a:avLst/>
          </a:prstGeom>
        </p:spPr>
      </p:pic>
      <p:sp>
        <p:nvSpPr>
          <p:cNvPr id="8" name="pole tekstowe 7"/>
          <p:cNvSpPr txBox="1"/>
          <p:nvPr/>
        </p:nvSpPr>
        <p:spPr>
          <a:xfrm>
            <a:off x="6150873" y="452422"/>
            <a:ext cx="2993127" cy="92333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pl-PL" dirty="0" smtClean="0"/>
              <a:t>Minimalna liczba budynków</a:t>
            </a:r>
          </a:p>
          <a:p>
            <a:pPr algn="ctr"/>
            <a:r>
              <a:rPr lang="pl-PL" sz="3600" dirty="0" smtClean="0"/>
              <a:t>=10</a:t>
            </a:r>
            <a:endParaRPr lang="pl-PL" sz="1600" dirty="0"/>
          </a:p>
        </p:txBody>
      </p:sp>
    </p:spTree>
    <p:extLst>
      <p:ext uri="{BB962C8B-B14F-4D97-AF65-F5344CB8AC3E}">
        <p14:creationId xmlns:p14="http://schemas.microsoft.com/office/powerpoint/2010/main" val="3123220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61" y="2225058"/>
            <a:ext cx="4632942" cy="4632942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469"/>
            <a:ext cx="3111359" cy="2422232"/>
          </a:xfrm>
          <a:prstGeom prst="rect">
            <a:avLst/>
          </a:prstGeom>
        </p:spPr>
      </p:pic>
      <p:sp>
        <p:nvSpPr>
          <p:cNvPr id="13" name="Prostokąt 12"/>
          <p:cNvSpPr/>
          <p:nvPr/>
        </p:nvSpPr>
        <p:spPr>
          <a:xfrm>
            <a:off x="2980218" y="2416"/>
            <a:ext cx="1559602" cy="22431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7426" y="2342752"/>
            <a:ext cx="4515248" cy="4515248"/>
          </a:xfrm>
          <a:prstGeom prst="rect">
            <a:avLst/>
          </a:prstGeom>
        </p:spPr>
      </p:pic>
      <p:sp>
        <p:nvSpPr>
          <p:cNvPr id="8" name="pole tekstowe 7"/>
          <p:cNvSpPr txBox="1"/>
          <p:nvPr/>
        </p:nvSpPr>
        <p:spPr>
          <a:xfrm>
            <a:off x="5506723" y="4392203"/>
            <a:ext cx="2922595" cy="92333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pl-PL" dirty="0" smtClean="0"/>
              <a:t>Średnia = 51,6</a:t>
            </a:r>
          </a:p>
          <a:p>
            <a:r>
              <a:rPr lang="pl-PL" dirty="0" smtClean="0"/>
              <a:t>Mediana = 29</a:t>
            </a:r>
            <a:endParaRPr lang="pl-PL" dirty="0"/>
          </a:p>
          <a:p>
            <a:r>
              <a:rPr lang="pl-PL" dirty="0"/>
              <a:t>Liczba obiektów = </a:t>
            </a:r>
            <a:r>
              <a:rPr lang="pl-PL" dirty="0" smtClean="0"/>
              <a:t>141 802</a:t>
            </a:r>
            <a:endParaRPr lang="pl-PL" dirty="0"/>
          </a:p>
        </p:txBody>
      </p:sp>
      <p:sp>
        <p:nvSpPr>
          <p:cNvPr id="10" name="pole tekstowe 9"/>
          <p:cNvSpPr txBox="1"/>
          <p:nvPr/>
        </p:nvSpPr>
        <p:spPr>
          <a:xfrm>
            <a:off x="863697" y="4392203"/>
            <a:ext cx="2922595" cy="92333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pl-PL" dirty="0" smtClean="0"/>
              <a:t>Średnia = 40,7</a:t>
            </a:r>
          </a:p>
          <a:p>
            <a:r>
              <a:rPr lang="pl-PL" dirty="0" smtClean="0"/>
              <a:t>Mediana = 15</a:t>
            </a:r>
          </a:p>
          <a:p>
            <a:r>
              <a:rPr lang="pl-PL" dirty="0" smtClean="0"/>
              <a:t>Liczba obiektów = 196 980</a:t>
            </a:r>
            <a:endParaRPr lang="pl-PL" dirty="0"/>
          </a:p>
        </p:txBody>
      </p:sp>
      <p:sp>
        <p:nvSpPr>
          <p:cNvPr id="11" name="pole tekstowe 10"/>
          <p:cNvSpPr txBox="1"/>
          <p:nvPr/>
        </p:nvSpPr>
        <p:spPr>
          <a:xfrm>
            <a:off x="795568" y="2962176"/>
            <a:ext cx="3058851" cy="89255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pl-PL" sz="3600" dirty="0" smtClean="0"/>
              <a:t>40%</a:t>
            </a:r>
          </a:p>
          <a:p>
            <a:pPr algn="ctr"/>
            <a:r>
              <a:rPr lang="pl-PL" sz="1600" dirty="0" smtClean="0"/>
              <a:t>stref ma mniej niż 10 budynków</a:t>
            </a:r>
            <a:endParaRPr lang="pl-PL" sz="1600" dirty="0"/>
          </a:p>
        </p:txBody>
      </p:sp>
      <p:sp>
        <p:nvSpPr>
          <p:cNvPr id="12" name="Prostokąt 11"/>
          <p:cNvSpPr/>
          <p:nvPr/>
        </p:nvSpPr>
        <p:spPr>
          <a:xfrm>
            <a:off x="7387119" y="22910"/>
            <a:ext cx="1765095" cy="24017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06984" y="2416"/>
            <a:ext cx="3078684" cy="2422285"/>
          </a:xfrm>
          <a:prstGeom prst="rect">
            <a:avLst/>
          </a:prstGeom>
        </p:spPr>
      </p:pic>
      <p:sp>
        <p:nvSpPr>
          <p:cNvPr id="14" name="pole tekstowe 13"/>
          <p:cNvSpPr txBox="1"/>
          <p:nvPr/>
        </p:nvSpPr>
        <p:spPr>
          <a:xfrm>
            <a:off x="6150873" y="452422"/>
            <a:ext cx="2993127" cy="92333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pl-PL" dirty="0" smtClean="0"/>
              <a:t>Minimalna liczba budynków</a:t>
            </a:r>
          </a:p>
          <a:p>
            <a:pPr algn="ctr"/>
            <a:r>
              <a:rPr lang="pl-PL" sz="3600" dirty="0" smtClean="0"/>
              <a:t>=10</a:t>
            </a:r>
            <a:endParaRPr lang="pl-PL" sz="1600" dirty="0"/>
          </a:p>
        </p:txBody>
      </p:sp>
    </p:spTree>
    <p:extLst>
      <p:ext uri="{BB962C8B-B14F-4D97-AF65-F5344CB8AC3E}">
        <p14:creationId xmlns:p14="http://schemas.microsoft.com/office/powerpoint/2010/main" val="355696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503" y="2359503"/>
            <a:ext cx="4498497" cy="4498497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61" y="2225058"/>
            <a:ext cx="4632942" cy="4632942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469"/>
            <a:ext cx="3111359" cy="2422232"/>
          </a:xfrm>
          <a:prstGeom prst="rect">
            <a:avLst/>
          </a:prstGeom>
        </p:spPr>
      </p:pic>
      <p:sp>
        <p:nvSpPr>
          <p:cNvPr id="13" name="Prostokąt 12"/>
          <p:cNvSpPr/>
          <p:nvPr/>
        </p:nvSpPr>
        <p:spPr>
          <a:xfrm>
            <a:off x="2980218" y="2416"/>
            <a:ext cx="1559602" cy="22431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pole tekstowe 7"/>
          <p:cNvSpPr txBox="1"/>
          <p:nvPr/>
        </p:nvSpPr>
        <p:spPr>
          <a:xfrm>
            <a:off x="5496639" y="4392203"/>
            <a:ext cx="2922595" cy="92333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pl-PL" dirty="0" smtClean="0"/>
              <a:t>Średnia = 18,2</a:t>
            </a:r>
          </a:p>
          <a:p>
            <a:r>
              <a:rPr lang="pl-PL" dirty="0" smtClean="0"/>
              <a:t>Mediana = 10</a:t>
            </a:r>
            <a:endParaRPr lang="pl-PL" dirty="0"/>
          </a:p>
          <a:p>
            <a:r>
              <a:rPr lang="pl-PL" dirty="0"/>
              <a:t>Liczba obiektów = </a:t>
            </a:r>
            <a:r>
              <a:rPr lang="pl-PL" dirty="0" smtClean="0"/>
              <a:t>441 529</a:t>
            </a:r>
            <a:endParaRPr lang="pl-PL" dirty="0"/>
          </a:p>
        </p:txBody>
      </p:sp>
      <p:sp>
        <p:nvSpPr>
          <p:cNvPr id="10" name="pole tekstowe 9"/>
          <p:cNvSpPr txBox="1"/>
          <p:nvPr/>
        </p:nvSpPr>
        <p:spPr>
          <a:xfrm>
            <a:off x="863697" y="4392203"/>
            <a:ext cx="2922595" cy="92333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pl-PL" dirty="0" smtClean="0"/>
              <a:t>Średnia = 40,7</a:t>
            </a:r>
          </a:p>
          <a:p>
            <a:r>
              <a:rPr lang="pl-PL" dirty="0" smtClean="0"/>
              <a:t>Mediana = 15</a:t>
            </a:r>
          </a:p>
          <a:p>
            <a:r>
              <a:rPr lang="pl-PL" dirty="0" smtClean="0"/>
              <a:t>Liczba obiektów = 196 980</a:t>
            </a:r>
            <a:endParaRPr lang="pl-PL" dirty="0"/>
          </a:p>
        </p:txBody>
      </p:sp>
      <p:sp>
        <p:nvSpPr>
          <p:cNvPr id="11" name="pole tekstowe 10"/>
          <p:cNvSpPr txBox="1"/>
          <p:nvPr/>
        </p:nvSpPr>
        <p:spPr>
          <a:xfrm>
            <a:off x="795568" y="2962176"/>
            <a:ext cx="3058851" cy="89255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pl-PL" sz="3600" dirty="0" smtClean="0"/>
              <a:t>16%</a:t>
            </a:r>
          </a:p>
          <a:p>
            <a:pPr algn="ctr"/>
            <a:r>
              <a:rPr lang="pl-PL" sz="1600" dirty="0" smtClean="0"/>
              <a:t>stref ma mniej niż 4 budynków</a:t>
            </a:r>
            <a:endParaRPr lang="pl-PL" sz="1600" dirty="0"/>
          </a:p>
        </p:txBody>
      </p:sp>
      <p:sp>
        <p:nvSpPr>
          <p:cNvPr id="12" name="Prostokąt 11"/>
          <p:cNvSpPr/>
          <p:nvPr/>
        </p:nvSpPr>
        <p:spPr>
          <a:xfrm>
            <a:off x="7387119" y="22910"/>
            <a:ext cx="1765095" cy="24017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99794" y="2416"/>
            <a:ext cx="3100764" cy="2422285"/>
          </a:xfrm>
          <a:prstGeom prst="rect">
            <a:avLst/>
          </a:prstGeom>
        </p:spPr>
      </p:pic>
      <p:sp>
        <p:nvSpPr>
          <p:cNvPr id="14" name="pole tekstowe 13"/>
          <p:cNvSpPr txBox="1"/>
          <p:nvPr/>
        </p:nvSpPr>
        <p:spPr>
          <a:xfrm>
            <a:off x="6150873" y="452422"/>
            <a:ext cx="2993127" cy="92333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pl-PL" dirty="0" smtClean="0"/>
              <a:t>Minimalna liczba budynków</a:t>
            </a:r>
          </a:p>
          <a:p>
            <a:pPr algn="ctr"/>
            <a:r>
              <a:rPr lang="pl-PL" sz="3600" dirty="0" smtClean="0"/>
              <a:t>=4</a:t>
            </a:r>
            <a:endParaRPr lang="pl-PL" sz="1600" dirty="0"/>
          </a:p>
        </p:txBody>
      </p:sp>
    </p:spTree>
    <p:extLst>
      <p:ext uri="{BB962C8B-B14F-4D97-AF65-F5344CB8AC3E}">
        <p14:creationId xmlns:p14="http://schemas.microsoft.com/office/powerpoint/2010/main" val="3301192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dirty="0" smtClean="0"/>
              <a:t>Wstęp - literatura</a:t>
            </a:r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143000" y="2817298"/>
            <a:ext cx="6858000" cy="3027690"/>
          </a:xfrm>
        </p:spPr>
        <p:txBody>
          <a:bodyPr/>
          <a:lstStyle/>
          <a:p>
            <a:pPr>
              <a:lnSpc>
                <a:spcPct val="120000"/>
              </a:lnSpc>
              <a:spcBef>
                <a:spcPts val="1200"/>
              </a:spcBef>
            </a:pPr>
            <a:r>
              <a:rPr lang="pl-PL" dirty="0" smtClean="0"/>
              <a:t>Dane medyczne, dane adresowe – wykorzystywane metody: statystyczne </a:t>
            </a:r>
            <a:r>
              <a:rPr lang="pl-PL" smtClean="0"/>
              <a:t>jak k-średnia, </a:t>
            </a:r>
            <a:r>
              <a:rPr lang="pl-PL" dirty="0" smtClean="0"/>
              <a:t>obiekty podziału administracyjnego, siatka kwadratów. [1]</a:t>
            </a:r>
          </a:p>
          <a:p>
            <a:pPr>
              <a:lnSpc>
                <a:spcPct val="120000"/>
              </a:lnSpc>
              <a:spcBef>
                <a:spcPts val="1200"/>
              </a:spcBef>
            </a:pPr>
            <a:r>
              <a:rPr lang="pl-PL" dirty="0" smtClean="0"/>
              <a:t>Dane punktowe śladu GPS – </a:t>
            </a:r>
            <a:r>
              <a:rPr lang="pl-PL" dirty="0" err="1" smtClean="0"/>
              <a:t>anonimizacja</a:t>
            </a:r>
            <a:r>
              <a:rPr lang="pl-PL" dirty="0" smtClean="0"/>
              <a:t> trajektorii śladu oparta na rejestrze połączeń[2] hierarchiczne </a:t>
            </a:r>
            <a:r>
              <a:rPr lang="pl-PL" dirty="0" err="1" smtClean="0"/>
              <a:t>klastrowanie</a:t>
            </a:r>
            <a:r>
              <a:rPr lang="pl-PL" dirty="0" smtClean="0"/>
              <a:t> danych GPS [3], </a:t>
            </a:r>
          </a:p>
          <a:p>
            <a:pPr>
              <a:lnSpc>
                <a:spcPct val="120000"/>
              </a:lnSpc>
              <a:spcBef>
                <a:spcPts val="1200"/>
              </a:spcBef>
            </a:pPr>
            <a:r>
              <a:rPr lang="pl-PL" dirty="0" smtClean="0"/>
              <a:t>Tablice rejestracyjne – rozmywanie wybranej części obrazu [4]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quarter" idx="10"/>
          </p:nvPr>
        </p:nvSpPr>
        <p:spPr>
          <a:xfrm>
            <a:off x="523021" y="1687760"/>
            <a:ext cx="7796226" cy="406715"/>
          </a:xfrm>
        </p:spPr>
        <p:txBody>
          <a:bodyPr>
            <a:normAutofit/>
          </a:bodyPr>
          <a:lstStyle/>
          <a:p>
            <a:r>
              <a:rPr lang="pl-PL" dirty="0" smtClean="0"/>
              <a:t>Przegląd literatury – </a:t>
            </a:r>
            <a:r>
              <a:rPr lang="pl-PL" dirty="0" err="1" smtClean="0"/>
              <a:t>anonimizacja</a:t>
            </a:r>
            <a:r>
              <a:rPr lang="pl-PL" dirty="0" smtClean="0"/>
              <a:t> danych przestrzennych</a:t>
            </a:r>
            <a:endParaRPr lang="pl-PL" dirty="0"/>
          </a:p>
        </p:txBody>
      </p:sp>
      <p:sp>
        <p:nvSpPr>
          <p:cNvPr id="6" name="Prostokąt 5"/>
          <p:cNvSpPr/>
          <p:nvPr/>
        </p:nvSpPr>
        <p:spPr>
          <a:xfrm>
            <a:off x="91507" y="5844988"/>
            <a:ext cx="905249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800" dirty="0" smtClean="0"/>
              <a:t>[1] </a:t>
            </a:r>
            <a:r>
              <a:rPr lang="en-US" sz="800" dirty="0" smtClean="0"/>
              <a:t>Buck</a:t>
            </a:r>
            <a:r>
              <a:rPr lang="en-US" sz="800" dirty="0"/>
              <a:t>, C., </a:t>
            </a:r>
            <a:r>
              <a:rPr lang="en-US" sz="800" dirty="0" err="1"/>
              <a:t>Dreger</a:t>
            </a:r>
            <a:r>
              <a:rPr lang="en-US" sz="800" dirty="0"/>
              <a:t>, S., &amp; </a:t>
            </a:r>
            <a:r>
              <a:rPr lang="en-US" sz="800" dirty="0" err="1"/>
              <a:t>Pigeot</a:t>
            </a:r>
            <a:r>
              <a:rPr lang="en-US" sz="800" dirty="0"/>
              <a:t>, I. (2015). </a:t>
            </a:r>
            <a:r>
              <a:rPr lang="en-US" sz="800" dirty="0" err="1"/>
              <a:t>Anonymisation</a:t>
            </a:r>
            <a:r>
              <a:rPr lang="en-US" sz="800" dirty="0"/>
              <a:t> of address coordinates for </a:t>
            </a:r>
            <a:r>
              <a:rPr lang="en-US" sz="800" dirty="0" err="1"/>
              <a:t>microlevel</a:t>
            </a:r>
            <a:r>
              <a:rPr lang="en-US" sz="800" dirty="0"/>
              <a:t> analyses of the built environment: a simulation study. BMJ open, 5(3), e006481</a:t>
            </a:r>
            <a:r>
              <a:rPr lang="en-US" sz="800" dirty="0" smtClean="0"/>
              <a:t>.</a:t>
            </a:r>
            <a:endParaRPr lang="pl-PL" sz="800" dirty="0" smtClean="0"/>
          </a:p>
          <a:p>
            <a:r>
              <a:rPr lang="pl-PL" sz="800" dirty="0" smtClean="0"/>
              <a:t>[2] Yang</a:t>
            </a:r>
            <a:r>
              <a:rPr lang="pl-PL" sz="800" dirty="0"/>
              <a:t>, J., </a:t>
            </a:r>
            <a:r>
              <a:rPr lang="pl-PL" sz="800" dirty="0" err="1"/>
              <a:t>Dash</a:t>
            </a:r>
            <a:r>
              <a:rPr lang="pl-PL" sz="800" dirty="0"/>
              <a:t>, M., &amp; </a:t>
            </a:r>
            <a:r>
              <a:rPr lang="pl-PL" sz="800" dirty="0" err="1"/>
              <a:t>Teo</a:t>
            </a:r>
            <a:r>
              <a:rPr lang="pl-PL" sz="800" dirty="0"/>
              <a:t>, S. G. (2021). PPTPF: </a:t>
            </a:r>
            <a:r>
              <a:rPr lang="pl-PL" sz="800" dirty="0" err="1"/>
              <a:t>Privacy-preserving</a:t>
            </a:r>
            <a:r>
              <a:rPr lang="pl-PL" sz="800" dirty="0"/>
              <a:t> </a:t>
            </a:r>
            <a:r>
              <a:rPr lang="pl-PL" sz="800" dirty="0" err="1"/>
              <a:t>trajectory</a:t>
            </a:r>
            <a:r>
              <a:rPr lang="pl-PL" sz="800" dirty="0"/>
              <a:t> </a:t>
            </a:r>
            <a:r>
              <a:rPr lang="pl-PL" sz="800" dirty="0" err="1"/>
              <a:t>publication</a:t>
            </a:r>
            <a:r>
              <a:rPr lang="pl-PL" sz="800" dirty="0"/>
              <a:t> </a:t>
            </a:r>
            <a:r>
              <a:rPr lang="pl-PL" sz="800" dirty="0" err="1"/>
              <a:t>framework</a:t>
            </a:r>
            <a:r>
              <a:rPr lang="pl-PL" sz="800" dirty="0"/>
              <a:t> for CDR mobile </a:t>
            </a:r>
            <a:r>
              <a:rPr lang="pl-PL" sz="800" dirty="0" err="1"/>
              <a:t>trajectories</a:t>
            </a:r>
            <a:r>
              <a:rPr lang="pl-PL" sz="800" dirty="0"/>
              <a:t>. ISPRS International </a:t>
            </a:r>
            <a:r>
              <a:rPr lang="pl-PL" sz="800" dirty="0" err="1"/>
              <a:t>Journal</a:t>
            </a:r>
            <a:r>
              <a:rPr lang="pl-PL" sz="800" dirty="0"/>
              <a:t> of </a:t>
            </a:r>
            <a:r>
              <a:rPr lang="pl-PL" sz="800" dirty="0" err="1"/>
              <a:t>Geo</a:t>
            </a:r>
            <a:r>
              <a:rPr lang="pl-PL" sz="800" dirty="0"/>
              <a:t>-Information, 10(4), 224</a:t>
            </a:r>
            <a:r>
              <a:rPr lang="pl-PL" sz="800" dirty="0" smtClean="0"/>
              <a:t>.</a:t>
            </a:r>
          </a:p>
          <a:p>
            <a:r>
              <a:rPr lang="pl-PL" sz="800" dirty="0" smtClean="0"/>
              <a:t>[3] </a:t>
            </a:r>
            <a:r>
              <a:rPr lang="en-US" sz="800" dirty="0" err="1" smtClean="0"/>
              <a:t>Mahdavifar</a:t>
            </a:r>
            <a:r>
              <a:rPr lang="en-US" sz="800" dirty="0"/>
              <a:t>, S., </a:t>
            </a:r>
            <a:r>
              <a:rPr lang="en-US" sz="800" dirty="0" err="1"/>
              <a:t>Deldar</a:t>
            </a:r>
            <a:r>
              <a:rPr lang="en-US" sz="800" dirty="0"/>
              <a:t>, F., &amp; </a:t>
            </a:r>
            <a:r>
              <a:rPr lang="en-US" sz="800" dirty="0" err="1"/>
              <a:t>Mahdikhani</a:t>
            </a:r>
            <a:r>
              <a:rPr lang="en-US" sz="800" dirty="0"/>
              <a:t>, H. (2022). Personalized Privacy-Preserving Publication of Trajectory Data by Generalization and Distortion of Moving Points. Journal of Network and Systems Management, 30(1), 1-42</a:t>
            </a:r>
            <a:r>
              <a:rPr lang="en-US" sz="800" dirty="0" smtClean="0"/>
              <a:t>.</a:t>
            </a:r>
            <a:endParaRPr lang="pl-PL" sz="800" dirty="0" smtClean="0"/>
          </a:p>
          <a:p>
            <a:r>
              <a:rPr lang="pl-PL" sz="800" dirty="0"/>
              <a:t>[4] </a:t>
            </a:r>
            <a:r>
              <a:rPr lang="pl-PL" sz="800" dirty="0" err="1"/>
              <a:t>Vasić</a:t>
            </a:r>
            <a:r>
              <a:rPr lang="pl-PL" sz="800" dirty="0"/>
              <a:t>, D., </a:t>
            </a:r>
            <a:r>
              <a:rPr lang="pl-PL" sz="800" dirty="0" err="1"/>
              <a:t>Davidović</a:t>
            </a:r>
            <a:r>
              <a:rPr lang="pl-PL" sz="800" dirty="0"/>
              <a:t>, M., </a:t>
            </a:r>
            <a:r>
              <a:rPr lang="pl-PL" sz="800" dirty="0" err="1"/>
              <a:t>Radosavljević</a:t>
            </a:r>
            <a:r>
              <a:rPr lang="pl-PL" sz="800" dirty="0"/>
              <a:t>, I., &amp; </a:t>
            </a:r>
            <a:r>
              <a:rPr lang="pl-PL" sz="800" dirty="0" err="1"/>
              <a:t>Obradović</a:t>
            </a:r>
            <a:r>
              <a:rPr lang="pl-PL" sz="800" dirty="0"/>
              <a:t>, Đ. (2021). Architecture of </a:t>
            </a:r>
            <a:r>
              <a:rPr lang="pl-PL" sz="800" dirty="0" err="1"/>
              <a:t>solution</a:t>
            </a:r>
            <a:r>
              <a:rPr lang="pl-PL" sz="800" dirty="0"/>
              <a:t> for </a:t>
            </a:r>
            <a:r>
              <a:rPr lang="pl-PL" sz="800" dirty="0" err="1"/>
              <a:t>panoramic</a:t>
            </a:r>
            <a:r>
              <a:rPr lang="pl-PL" sz="800" dirty="0"/>
              <a:t> image </a:t>
            </a:r>
            <a:r>
              <a:rPr lang="pl-PL" sz="800" dirty="0" err="1"/>
              <a:t>blurring</a:t>
            </a:r>
            <a:r>
              <a:rPr lang="pl-PL" sz="800" dirty="0"/>
              <a:t> in GIS </a:t>
            </a:r>
            <a:r>
              <a:rPr lang="pl-PL" sz="800" dirty="0" err="1"/>
              <a:t>project</a:t>
            </a:r>
            <a:r>
              <a:rPr lang="pl-PL" sz="800" dirty="0"/>
              <a:t> </a:t>
            </a:r>
            <a:r>
              <a:rPr lang="pl-PL" sz="800" dirty="0" err="1"/>
              <a:t>application</a:t>
            </a:r>
            <a:r>
              <a:rPr lang="pl-PL" sz="800" dirty="0"/>
              <a:t>. </a:t>
            </a:r>
            <a:r>
              <a:rPr lang="pl-PL" sz="800" dirty="0" err="1"/>
              <a:t>Geoscientific</a:t>
            </a:r>
            <a:r>
              <a:rPr lang="pl-PL" sz="800" dirty="0"/>
              <a:t> Instrumentation, </a:t>
            </a:r>
            <a:r>
              <a:rPr lang="pl-PL" sz="800" dirty="0" err="1"/>
              <a:t>Methods</a:t>
            </a:r>
            <a:r>
              <a:rPr lang="pl-PL" sz="800" dirty="0"/>
              <a:t> and Data Systems, 10(2), 287-296.</a:t>
            </a:r>
          </a:p>
        </p:txBody>
      </p:sp>
    </p:spTree>
    <p:extLst>
      <p:ext uri="{BB962C8B-B14F-4D97-AF65-F5344CB8AC3E}">
        <p14:creationId xmlns:p14="http://schemas.microsoft.com/office/powerpoint/2010/main" val="1397214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ytuł 1"/>
          <p:cNvSpPr>
            <a:spLocks noGrp="1"/>
          </p:cNvSpPr>
          <p:nvPr>
            <p:ph type="ctrTitle"/>
          </p:nvPr>
        </p:nvSpPr>
        <p:spPr>
          <a:xfrm>
            <a:off x="3298825" y="536729"/>
            <a:ext cx="5780375" cy="281637"/>
          </a:xfrm>
        </p:spPr>
        <p:txBody>
          <a:bodyPr/>
          <a:lstStyle/>
          <a:p>
            <a:r>
              <a:rPr lang="pl-PL" dirty="0" smtClean="0"/>
              <a:t>Metoda drzewa czwórkowego - Poznań</a:t>
            </a:r>
            <a:endParaRPr lang="pl-PL" dirty="0"/>
          </a:p>
        </p:txBody>
      </p:sp>
      <p:sp>
        <p:nvSpPr>
          <p:cNvPr id="13" name="Symbol zastępczy tekstu 3"/>
          <p:cNvSpPr>
            <a:spLocks noGrp="1"/>
          </p:cNvSpPr>
          <p:nvPr>
            <p:ph type="body" sz="quarter" idx="10"/>
          </p:nvPr>
        </p:nvSpPr>
        <p:spPr>
          <a:xfrm>
            <a:off x="523021" y="1434354"/>
            <a:ext cx="8244964" cy="788894"/>
          </a:xfrm>
        </p:spPr>
        <p:txBody>
          <a:bodyPr anchor="ctr">
            <a:normAutofit/>
          </a:bodyPr>
          <a:lstStyle/>
          <a:p>
            <a:r>
              <a:rPr lang="pl-PL" dirty="0" smtClean="0"/>
              <a:t>Zwiększenie szczegółowości dla obszarów o większej gęstości zabudowy</a:t>
            </a:r>
            <a:endParaRPr lang="pl-PL" dirty="0"/>
          </a:p>
        </p:txBody>
      </p:sp>
      <p:pic>
        <p:nvPicPr>
          <p:cNvPr id="14" name="Obraz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2800430"/>
            <a:ext cx="4114800" cy="4057570"/>
          </a:xfrm>
          <a:prstGeom prst="rect">
            <a:avLst/>
          </a:prstGeom>
        </p:spPr>
      </p:pic>
      <p:pic>
        <p:nvPicPr>
          <p:cNvPr id="15" name="Obraz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6447" y="2680447"/>
            <a:ext cx="4177553" cy="4177553"/>
          </a:xfrm>
          <a:prstGeom prst="rect">
            <a:avLst/>
          </a:prstGeom>
        </p:spPr>
      </p:pic>
      <p:sp>
        <p:nvSpPr>
          <p:cNvPr id="16" name="pole tekstowe 15"/>
          <p:cNvSpPr txBox="1"/>
          <p:nvPr/>
        </p:nvSpPr>
        <p:spPr>
          <a:xfrm>
            <a:off x="997953" y="2311115"/>
            <a:ext cx="247375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pl-PL" dirty="0" smtClean="0"/>
              <a:t>Liczba </a:t>
            </a:r>
            <a:r>
              <a:rPr lang="pl-PL" dirty="0"/>
              <a:t>obiektów = </a:t>
            </a:r>
            <a:r>
              <a:rPr lang="pl-PL" dirty="0" smtClean="0"/>
              <a:t>291</a:t>
            </a:r>
            <a:endParaRPr lang="pl-PL" dirty="0"/>
          </a:p>
        </p:txBody>
      </p:sp>
      <p:sp>
        <p:nvSpPr>
          <p:cNvPr id="17" name="pole tekstowe 16"/>
          <p:cNvSpPr txBox="1"/>
          <p:nvPr/>
        </p:nvSpPr>
        <p:spPr>
          <a:xfrm>
            <a:off x="5572386" y="2272314"/>
            <a:ext cx="266611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pl-PL" dirty="0" smtClean="0"/>
              <a:t>Liczba obiektów = 1 389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8486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133564" y="2635840"/>
            <a:ext cx="8945636" cy="253464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Prostokąt 2"/>
          <p:cNvSpPr/>
          <p:nvPr/>
        </p:nvSpPr>
        <p:spPr>
          <a:xfrm>
            <a:off x="7225552" y="2366682"/>
            <a:ext cx="1853647" cy="2734236"/>
          </a:xfrm>
          <a:prstGeom prst="rect">
            <a:avLst/>
          </a:prstGeom>
          <a:noFill/>
          <a:ln w="28575">
            <a:solidFill>
              <a:srgbClr val="E31B2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53110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quarter" idx="10"/>
          </p:nvPr>
        </p:nvSpPr>
        <p:spPr>
          <a:xfrm>
            <a:off x="523021" y="1443318"/>
            <a:ext cx="8280320" cy="779929"/>
          </a:xfrm>
        </p:spPr>
        <p:txBody>
          <a:bodyPr anchor="ctr">
            <a:normAutofit/>
          </a:bodyPr>
          <a:lstStyle/>
          <a:p>
            <a:r>
              <a:rPr lang="pl-PL" dirty="0"/>
              <a:t>QTM DISCRETE GLOBAL GRID SYSTEM </a:t>
            </a:r>
          </a:p>
        </p:txBody>
      </p:sp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 t="49049"/>
          <a:stretch>
            <a:fillRect/>
          </a:stretch>
        </p:blipFill>
        <p:spPr>
          <a:xfrm>
            <a:off x="4712433" y="2963869"/>
            <a:ext cx="4319726" cy="3301998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 b="48849"/>
          <a:stretch>
            <a:fillRect/>
          </a:stretch>
        </p:blipFill>
        <p:spPr>
          <a:xfrm>
            <a:off x="143839" y="2963869"/>
            <a:ext cx="4319726" cy="331496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 l="53585" t="28067" b="24732"/>
          <a:stretch>
            <a:fillRect/>
          </a:stretch>
        </p:blipFill>
        <p:spPr>
          <a:xfrm>
            <a:off x="2389874" y="5455578"/>
            <a:ext cx="1228278" cy="1248310"/>
          </a:xfrm>
          <a:prstGeom prst="rect">
            <a:avLst/>
          </a:prstGeom>
          <a:noFill/>
          <a:ln>
            <a:noFill/>
          </a:ln>
          <a:effectLst>
            <a:outerShdw dist="139498" dir="2700000" algn="tl">
              <a:srgbClr val="333333">
                <a:alpha val="65000"/>
              </a:srgbClr>
            </a:outerShdw>
          </a:effectLst>
        </p:spPr>
      </p:pic>
      <p:pic>
        <p:nvPicPr>
          <p:cNvPr id="8" name="Picture 5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 t="24732" r="50824" b="24516"/>
          <a:stretch>
            <a:fillRect/>
          </a:stretch>
        </p:blipFill>
        <p:spPr>
          <a:xfrm>
            <a:off x="7006975" y="5257502"/>
            <a:ext cx="1429530" cy="1475840"/>
          </a:xfrm>
          <a:prstGeom prst="rect">
            <a:avLst/>
          </a:prstGeom>
          <a:noFill/>
          <a:ln>
            <a:noFill/>
          </a:ln>
          <a:effectLst>
            <a:outerShdw dist="139498" dir="2700000" algn="tl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99109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rostokąt 9"/>
          <p:cNvSpPr/>
          <p:nvPr/>
        </p:nvSpPr>
        <p:spPr>
          <a:xfrm>
            <a:off x="1052994" y="1223862"/>
            <a:ext cx="7144870" cy="53684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5" name="Symbol zastępczy tekstu 2"/>
          <p:cNvSpPr txBox="1">
            <a:spLocks/>
          </p:cNvSpPr>
          <p:nvPr/>
        </p:nvSpPr>
        <p:spPr>
          <a:xfrm>
            <a:off x="1420547" y="1691604"/>
            <a:ext cx="6051177" cy="8427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1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l-PL" dirty="0" smtClean="0"/>
              <a:t>Uwzględniając parametr minimalnej liczby budynków oraz minimalnej powierzchni oczka hierarchicznej siatki drzewa czwórkowego zapewnimy anonimowość danych zamieszkania</a:t>
            </a:r>
            <a:endParaRPr lang="pl-PL" dirty="0"/>
          </a:p>
        </p:txBody>
      </p:sp>
      <p:sp>
        <p:nvSpPr>
          <p:cNvPr id="6" name="Symbol zastępczy tekstu 2"/>
          <p:cNvSpPr txBox="1">
            <a:spLocks/>
          </p:cNvSpPr>
          <p:nvPr/>
        </p:nvSpPr>
        <p:spPr>
          <a:xfrm>
            <a:off x="1420547" y="2628389"/>
            <a:ext cx="6051177" cy="8427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1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l-PL" dirty="0" smtClean="0"/>
              <a:t>Rozwijając narzędzie siatki globalnej zapewnimy rozwiązanie dla danych globalnych w systemie współrzędnych geograficznych.</a:t>
            </a:r>
            <a:endParaRPr lang="pl-PL" dirty="0"/>
          </a:p>
        </p:txBody>
      </p:sp>
      <p:sp>
        <p:nvSpPr>
          <p:cNvPr id="7" name="Prostokąt zaokrąglony 6"/>
          <p:cNvSpPr/>
          <p:nvPr/>
        </p:nvSpPr>
        <p:spPr>
          <a:xfrm>
            <a:off x="1528123" y="1436491"/>
            <a:ext cx="6194612" cy="1260000"/>
          </a:xfrm>
          <a:prstGeom prst="roundRect">
            <a:avLst/>
          </a:prstGeom>
          <a:solidFill>
            <a:srgbClr val="0037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685800">
              <a:lnSpc>
                <a:spcPct val="110000"/>
              </a:lnSpc>
              <a:spcBef>
                <a:spcPts val="750"/>
              </a:spcBef>
            </a:pPr>
            <a:r>
              <a:rPr lang="pl-PL" sz="1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Jednokilometrowa siatka kwadratów nie zapewnia anonimowości miejsca zamieszkania.</a:t>
            </a:r>
          </a:p>
        </p:txBody>
      </p:sp>
      <p:sp>
        <p:nvSpPr>
          <p:cNvPr id="8" name="Prostokąt zaokrąglony 7"/>
          <p:cNvSpPr/>
          <p:nvPr/>
        </p:nvSpPr>
        <p:spPr>
          <a:xfrm>
            <a:off x="1528123" y="3200464"/>
            <a:ext cx="6194612" cy="1260000"/>
          </a:xfrm>
          <a:prstGeom prst="roundRect">
            <a:avLst/>
          </a:prstGeom>
          <a:solidFill>
            <a:srgbClr val="0037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685800">
              <a:lnSpc>
                <a:spcPct val="110000"/>
              </a:lnSpc>
              <a:spcBef>
                <a:spcPts val="750"/>
              </a:spcBef>
            </a:pPr>
            <a:r>
              <a:rPr lang="pl-PL" sz="1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Uwzględniając parametr minimalnej liczby budynków oraz minimalnej powierzchni oczka hierarchicznej siatki drzewa czwórkowego zapewnimy anonimowość danych zamieszkania</a:t>
            </a:r>
          </a:p>
        </p:txBody>
      </p:sp>
      <p:sp>
        <p:nvSpPr>
          <p:cNvPr id="9" name="Prostokąt zaokrąglony 8"/>
          <p:cNvSpPr/>
          <p:nvPr/>
        </p:nvSpPr>
        <p:spPr>
          <a:xfrm>
            <a:off x="1528123" y="4964438"/>
            <a:ext cx="6194612" cy="1260000"/>
          </a:xfrm>
          <a:prstGeom prst="roundRect">
            <a:avLst/>
          </a:prstGeom>
          <a:solidFill>
            <a:srgbClr val="0037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685800">
              <a:lnSpc>
                <a:spcPct val="110000"/>
              </a:lnSpc>
              <a:spcBef>
                <a:spcPts val="750"/>
              </a:spcBef>
            </a:pPr>
            <a:r>
              <a:rPr lang="pl-PL" sz="1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Rozwijając narzędzie siatki globalnej zapewnimy rozwiązanie dla danych globalnych w systemie współrzędnych geograficznych.</a:t>
            </a:r>
          </a:p>
        </p:txBody>
      </p:sp>
    </p:spTree>
    <p:extLst>
      <p:ext uri="{BB962C8B-B14F-4D97-AF65-F5344CB8AC3E}">
        <p14:creationId xmlns:p14="http://schemas.microsoft.com/office/powerpoint/2010/main" val="3334561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950259" y="5351929"/>
            <a:ext cx="71867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Badania realizowane w ramach projektu </a:t>
            </a:r>
            <a:r>
              <a:rPr lang="pl-PL" dirty="0"/>
              <a:t>IDUB </a:t>
            </a:r>
            <a:r>
              <a:rPr lang="pl-PL" dirty="0" err="1" smtClean="0"/>
              <a:t>Americium</a:t>
            </a:r>
            <a:r>
              <a:rPr lang="pl-PL" dirty="0" smtClean="0"/>
              <a:t> nr. </a:t>
            </a:r>
            <a:r>
              <a:rPr lang="pl-PL" dirty="0"/>
              <a:t>035472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759165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dirty="0"/>
              <a:t>Wstęp - literatura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143000" y="2817298"/>
            <a:ext cx="6858000" cy="2893220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  <a:spcBef>
                <a:spcPts val="1200"/>
              </a:spcBef>
            </a:pPr>
            <a:r>
              <a:rPr lang="pl-PL" dirty="0" err="1" smtClean="0"/>
              <a:t>Haley</a:t>
            </a:r>
            <a:r>
              <a:rPr lang="pl-PL" dirty="0" smtClean="0"/>
              <a:t> i inni – wykazali 17 manuskryptów związanych ze zdrowiem gdzie dane punktowe niedostatecznie zanonimizowane</a:t>
            </a:r>
          </a:p>
          <a:p>
            <a:pPr>
              <a:lnSpc>
                <a:spcPct val="110000"/>
              </a:lnSpc>
              <a:spcBef>
                <a:spcPts val="1200"/>
              </a:spcBef>
            </a:pPr>
            <a:r>
              <a:rPr lang="pl-PL" dirty="0" smtClean="0"/>
              <a:t>RODO:</a:t>
            </a:r>
          </a:p>
          <a:p>
            <a:pPr marL="0" indent="0">
              <a:lnSpc>
                <a:spcPct val="110000"/>
              </a:lnSpc>
              <a:spcBef>
                <a:spcPts val="1200"/>
              </a:spcBef>
              <a:buNone/>
            </a:pPr>
            <a:r>
              <a:rPr lang="pl-PL" b="0" dirty="0"/>
              <a:t>Dane osobowe stanowią wszelkie informacje dotyczące </a:t>
            </a:r>
            <a:r>
              <a:rPr lang="pl-PL" dirty="0"/>
              <a:t>zidentyfikowanej lub możliwej do zidentyfikowania żyjącej osoby fizycznej. </a:t>
            </a:r>
            <a:r>
              <a:rPr lang="pl-PL" b="0" dirty="0"/>
              <a:t>Poszczególne informacje, które w </a:t>
            </a:r>
            <a:r>
              <a:rPr lang="pl-PL" dirty="0">
                <a:solidFill>
                  <a:srgbClr val="FF0000"/>
                </a:solidFill>
              </a:rPr>
              <a:t>połączeniu ze sobą mogą prowadzić do zidentyfikowania tożsamości danej osoby</a:t>
            </a:r>
            <a:r>
              <a:rPr lang="pl-PL" b="0" dirty="0"/>
              <a:t>, także stanowią dane osobowe.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quarter" idx="10"/>
          </p:nvPr>
        </p:nvSpPr>
        <p:spPr>
          <a:xfrm>
            <a:off x="523020" y="1687760"/>
            <a:ext cx="7706579" cy="406715"/>
          </a:xfrm>
        </p:spPr>
        <p:txBody>
          <a:bodyPr>
            <a:normAutofit/>
          </a:bodyPr>
          <a:lstStyle/>
          <a:p>
            <a:r>
              <a:rPr lang="pl-PL" dirty="0" smtClean="0"/>
              <a:t>Znaczenie </a:t>
            </a:r>
            <a:r>
              <a:rPr lang="pl-PL" dirty="0" err="1" smtClean="0"/>
              <a:t>anonimizacji</a:t>
            </a:r>
            <a:r>
              <a:rPr lang="pl-PL" dirty="0" smtClean="0"/>
              <a:t> danych przestrzennych</a:t>
            </a:r>
            <a:endParaRPr lang="pl-PL" dirty="0"/>
          </a:p>
        </p:txBody>
      </p:sp>
      <p:sp>
        <p:nvSpPr>
          <p:cNvPr id="5" name="Prostokąt 4"/>
          <p:cNvSpPr/>
          <p:nvPr/>
        </p:nvSpPr>
        <p:spPr>
          <a:xfrm>
            <a:off x="91507" y="6203611"/>
            <a:ext cx="905249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/>
              <a:t>Haley, Danielle F., et al. "Confidentiality considerations for use of social-spatial data on the social determinants of health: Sexual and reproductive health case study." Social Science &amp; Medicine 166 (2016): 49-56</a:t>
            </a:r>
            <a:r>
              <a:rPr lang="en-US" sz="800" dirty="0" smtClean="0"/>
              <a:t>.</a:t>
            </a:r>
            <a:endParaRPr lang="pl-PL" sz="800" dirty="0" smtClean="0"/>
          </a:p>
        </p:txBody>
      </p:sp>
    </p:spTree>
    <p:extLst>
      <p:ext uri="{BB962C8B-B14F-4D97-AF65-F5344CB8AC3E}">
        <p14:creationId xmlns:p14="http://schemas.microsoft.com/office/powerpoint/2010/main" val="1705796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smtClean="0"/>
              <a:t>Pytania </a:t>
            </a:r>
            <a:r>
              <a:rPr lang="pl-PL" dirty="0" smtClean="0"/>
              <a:t>badawcze</a:t>
            </a:r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954998" y="2697755"/>
            <a:ext cx="7333180" cy="165576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1800" dirty="0" smtClean="0"/>
              <a:t>Czy udostępniane dane w postaci siatki kwadratów zapewniają anonimowość?</a:t>
            </a:r>
          </a:p>
          <a:p>
            <a:pPr marL="0" indent="0">
              <a:buNone/>
            </a:pPr>
            <a:endParaRPr lang="pl-PL" sz="1800" dirty="0"/>
          </a:p>
          <a:p>
            <a:pPr marL="0" indent="0">
              <a:buNone/>
            </a:pPr>
            <a:r>
              <a:rPr lang="pl-PL" sz="1800" dirty="0" smtClean="0"/>
              <a:t>Czy metoda drzewa czwórkowego zapewni anonimowość wraz z zachowaniem lub zwiększeniem szczegółowości danych?</a:t>
            </a:r>
            <a:endParaRPr lang="pl-PL" sz="1800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9182" y="4648070"/>
            <a:ext cx="3950018" cy="2049304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831" y="4623305"/>
            <a:ext cx="3987165" cy="2074069"/>
          </a:xfrm>
          <a:prstGeom prst="rect">
            <a:avLst/>
          </a:prstGeom>
        </p:spPr>
      </p:pic>
      <p:sp>
        <p:nvSpPr>
          <p:cNvPr id="7" name="Strzałka w lewo i prawo 6"/>
          <p:cNvSpPr/>
          <p:nvPr/>
        </p:nvSpPr>
        <p:spPr>
          <a:xfrm>
            <a:off x="4113996" y="5434302"/>
            <a:ext cx="1015186" cy="476839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pole tekstowe 7"/>
          <p:cNvSpPr txBox="1"/>
          <p:nvPr/>
        </p:nvSpPr>
        <p:spPr>
          <a:xfrm>
            <a:off x="4255667" y="4353517"/>
            <a:ext cx="7318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7200" dirty="0" smtClean="0">
                <a:solidFill>
                  <a:schemeClr val="accent1"/>
                </a:solidFill>
              </a:rPr>
              <a:t>?</a:t>
            </a:r>
            <a:endParaRPr lang="pl-PL" sz="72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1201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az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70704"/>
            <a:ext cx="9144000" cy="1987296"/>
          </a:xfrm>
          <a:prstGeom prst="rect">
            <a:avLst/>
          </a:prstGeom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35352"/>
            <a:ext cx="9144000" cy="1987296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dirty="0" smtClean="0"/>
              <a:t>Analiza zbiorów danych przestrzennych</a:t>
            </a:r>
            <a:endParaRPr lang="pl-PL" dirty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quarter" idx="10"/>
          </p:nvPr>
        </p:nvSpPr>
        <p:spPr>
          <a:xfrm>
            <a:off x="523021" y="1443318"/>
            <a:ext cx="8330422" cy="770964"/>
          </a:xfrm>
        </p:spPr>
        <p:txBody>
          <a:bodyPr anchor="ctr">
            <a:normAutofit/>
          </a:bodyPr>
          <a:lstStyle/>
          <a:p>
            <a:r>
              <a:rPr lang="pl-PL" dirty="0" smtClean="0"/>
              <a:t>Liczba budynków i punktów adresowych jako podstawa </a:t>
            </a:r>
            <a:r>
              <a:rPr lang="pl-PL" dirty="0" err="1" smtClean="0"/>
              <a:t>anonimizacji</a:t>
            </a:r>
            <a:r>
              <a:rPr lang="pl-PL" dirty="0" smtClean="0"/>
              <a:t> miejsca zamieszkania?</a:t>
            </a:r>
            <a:endParaRPr lang="pl-PL" dirty="0"/>
          </a:p>
        </p:txBody>
      </p:sp>
      <p:sp>
        <p:nvSpPr>
          <p:cNvPr id="6" name="pole tekstowe 5"/>
          <p:cNvSpPr txBox="1"/>
          <p:nvPr/>
        </p:nvSpPr>
        <p:spPr>
          <a:xfrm>
            <a:off x="114300" y="4763525"/>
            <a:ext cx="4314001" cy="36933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pl-PL" dirty="0" smtClean="0"/>
              <a:t>Falowiec – około 6 tysięcy mieszkańców</a:t>
            </a:r>
            <a:endParaRPr lang="pl-PL" dirty="0"/>
          </a:p>
        </p:txBody>
      </p:sp>
      <p:sp>
        <p:nvSpPr>
          <p:cNvPr id="9" name="pole tekstowe 8"/>
          <p:cNvSpPr txBox="1"/>
          <p:nvPr/>
        </p:nvSpPr>
        <p:spPr>
          <a:xfrm>
            <a:off x="114300" y="2318369"/>
            <a:ext cx="5942652" cy="36933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pl-PL" dirty="0" smtClean="0"/>
              <a:t>Budynki jednorodzinne – kilka, kilkanaście mieszkańców</a:t>
            </a:r>
            <a:endParaRPr lang="pl-PL" dirty="0"/>
          </a:p>
        </p:txBody>
      </p:sp>
      <p:sp>
        <p:nvSpPr>
          <p:cNvPr id="12" name="pole tekstowe 11"/>
          <p:cNvSpPr txBox="1"/>
          <p:nvPr/>
        </p:nvSpPr>
        <p:spPr>
          <a:xfrm>
            <a:off x="5633102" y="6642556"/>
            <a:ext cx="3510898" cy="215444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pl-PL" sz="800" dirty="0" smtClean="0"/>
              <a:t>Dane: Państwowy Zasób Geodezji i Kartografii: BDOT10k i </a:t>
            </a:r>
            <a:r>
              <a:rPr lang="pl-PL" sz="800" dirty="0" err="1" smtClean="0"/>
              <a:t>ortofotomapa</a:t>
            </a:r>
            <a:endParaRPr lang="pl-PL" sz="800" dirty="0"/>
          </a:p>
        </p:txBody>
      </p:sp>
    </p:spTree>
    <p:extLst>
      <p:ext uri="{BB962C8B-B14F-4D97-AF65-F5344CB8AC3E}">
        <p14:creationId xmlns:p14="http://schemas.microsoft.com/office/powerpoint/2010/main" val="4270607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dirty="0"/>
              <a:t>Analiza zbiorów danych przestrzennych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quarter" idx="10"/>
          </p:nvPr>
        </p:nvSpPr>
        <p:spPr>
          <a:xfrm>
            <a:off x="523021" y="1687760"/>
            <a:ext cx="8244964" cy="406715"/>
          </a:xfrm>
        </p:spPr>
        <p:txBody>
          <a:bodyPr>
            <a:normAutofit fontScale="92500"/>
          </a:bodyPr>
          <a:lstStyle/>
          <a:p>
            <a:r>
              <a:rPr lang="pl-PL" dirty="0" smtClean="0"/>
              <a:t>Ile budynków lub punktów adresowych w strefie świadczy o </a:t>
            </a:r>
            <a:r>
              <a:rPr lang="pl-PL" dirty="0" err="1" smtClean="0"/>
              <a:t>anonimizacji</a:t>
            </a:r>
            <a:r>
              <a:rPr lang="pl-PL" dirty="0" smtClean="0"/>
              <a:t>?</a:t>
            </a:r>
            <a:endParaRPr lang="pl-PL" dirty="0"/>
          </a:p>
        </p:txBody>
      </p:sp>
      <p:pic>
        <p:nvPicPr>
          <p:cNvPr id="10" name="Obraz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214782"/>
            <a:ext cx="4643217" cy="4643217"/>
          </a:xfrm>
          <a:prstGeom prst="rect">
            <a:avLst/>
          </a:prstGeom>
        </p:spPr>
      </p:pic>
      <p:graphicFrame>
        <p:nvGraphicFramePr>
          <p:cNvPr id="11" name="Tabela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3368556"/>
              </p:ext>
            </p:extLst>
          </p:nvPr>
        </p:nvGraphicFramePr>
        <p:xfrm>
          <a:off x="4365812" y="3522930"/>
          <a:ext cx="4713388" cy="2159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73623">
                  <a:extLst>
                    <a:ext uri="{9D8B030D-6E8A-4147-A177-3AD203B41FA5}">
                      <a16:colId xmlns:a16="http://schemas.microsoft.com/office/drawing/2014/main" val="1552362002"/>
                    </a:ext>
                  </a:extLst>
                </a:gridCol>
                <a:gridCol w="1039906">
                  <a:extLst>
                    <a:ext uri="{9D8B030D-6E8A-4147-A177-3AD203B41FA5}">
                      <a16:colId xmlns:a16="http://schemas.microsoft.com/office/drawing/2014/main" val="719134860"/>
                    </a:ext>
                  </a:extLst>
                </a:gridCol>
                <a:gridCol w="905435">
                  <a:extLst>
                    <a:ext uri="{9D8B030D-6E8A-4147-A177-3AD203B41FA5}">
                      <a16:colId xmlns:a16="http://schemas.microsoft.com/office/drawing/2014/main" val="373204051"/>
                    </a:ext>
                  </a:extLst>
                </a:gridCol>
                <a:gridCol w="894424">
                  <a:extLst>
                    <a:ext uri="{9D8B030D-6E8A-4147-A177-3AD203B41FA5}">
                      <a16:colId xmlns:a16="http://schemas.microsoft.com/office/drawing/2014/main" val="204402803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Liczba obiektów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Średnia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Mediana</a:t>
                      </a:r>
                      <a:endParaRPr lang="pl-P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935757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l-PL" dirty="0" smtClean="0"/>
                        <a:t>Centroidy budynków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10 mln</a:t>
                      </a:r>
                      <a:endParaRPr lang="pl-PL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333,3</a:t>
                      </a:r>
                      <a:endParaRPr lang="pl-PL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54</a:t>
                      </a:r>
                      <a:endParaRPr lang="pl-PL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221115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l-PL" dirty="0" smtClean="0"/>
                        <a:t>Punkty adresowe 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21 mln</a:t>
                      </a:r>
                      <a:endParaRPr lang="pl-PL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669,6</a:t>
                      </a:r>
                      <a:endParaRPr lang="pl-PL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mtClean="0"/>
                        <a:t>55</a:t>
                      </a:r>
                      <a:endParaRPr lang="pl-PL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939436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l-PL" dirty="0" smtClean="0"/>
                        <a:t>Centroidy budynków zawierających co najmniej 1 punkt adresowy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6,5 mln</a:t>
                      </a:r>
                      <a:endParaRPr lang="pl-PL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201.1</a:t>
                      </a:r>
                      <a:endParaRPr lang="pl-PL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22</a:t>
                      </a:r>
                      <a:endParaRPr lang="pl-PL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261235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58068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dirty="0"/>
              <a:t>Analiza zbiorów danych przestrzennych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quarter" idx="10"/>
          </p:nvPr>
        </p:nvSpPr>
        <p:spPr>
          <a:xfrm>
            <a:off x="523021" y="1687760"/>
            <a:ext cx="8244964" cy="406715"/>
          </a:xfrm>
        </p:spPr>
        <p:txBody>
          <a:bodyPr>
            <a:normAutofit fontScale="92500"/>
          </a:bodyPr>
          <a:lstStyle/>
          <a:p>
            <a:r>
              <a:rPr lang="pl-PL" dirty="0"/>
              <a:t>Ile budynków lub punktów adresowych w strefie świadczy o </a:t>
            </a:r>
            <a:r>
              <a:rPr lang="pl-PL" dirty="0" err="1"/>
              <a:t>anonimizacji</a:t>
            </a:r>
            <a:r>
              <a:rPr lang="pl-PL" dirty="0"/>
              <a:t>?</a:t>
            </a:r>
          </a:p>
        </p:txBody>
      </p:sp>
      <p:pic>
        <p:nvPicPr>
          <p:cNvPr id="9" name="Obraz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61" y="2225058"/>
            <a:ext cx="4632942" cy="4632942"/>
          </a:xfrm>
          <a:prstGeom prst="rect">
            <a:avLst/>
          </a:prstGeom>
        </p:spPr>
      </p:pic>
      <p:pic>
        <p:nvPicPr>
          <p:cNvPr id="10" name="Obraz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8" t="11043" r="71417" b="67063"/>
          <a:stretch/>
        </p:blipFill>
        <p:spPr>
          <a:xfrm>
            <a:off x="6235054" y="2436265"/>
            <a:ext cx="1417834" cy="1500027"/>
          </a:xfrm>
          <a:prstGeom prst="rect">
            <a:avLst/>
          </a:prstGeom>
        </p:spPr>
      </p:pic>
      <p:graphicFrame>
        <p:nvGraphicFramePr>
          <p:cNvPr id="7" name="Tabe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76075068"/>
              </p:ext>
            </p:extLst>
          </p:nvPr>
        </p:nvGraphicFramePr>
        <p:xfrm>
          <a:off x="4365812" y="4607660"/>
          <a:ext cx="4713388" cy="2159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73623">
                  <a:extLst>
                    <a:ext uri="{9D8B030D-6E8A-4147-A177-3AD203B41FA5}">
                      <a16:colId xmlns:a16="http://schemas.microsoft.com/office/drawing/2014/main" val="1552362002"/>
                    </a:ext>
                  </a:extLst>
                </a:gridCol>
                <a:gridCol w="1039906">
                  <a:extLst>
                    <a:ext uri="{9D8B030D-6E8A-4147-A177-3AD203B41FA5}">
                      <a16:colId xmlns:a16="http://schemas.microsoft.com/office/drawing/2014/main" val="719134860"/>
                    </a:ext>
                  </a:extLst>
                </a:gridCol>
                <a:gridCol w="905435">
                  <a:extLst>
                    <a:ext uri="{9D8B030D-6E8A-4147-A177-3AD203B41FA5}">
                      <a16:colId xmlns:a16="http://schemas.microsoft.com/office/drawing/2014/main" val="373204051"/>
                    </a:ext>
                  </a:extLst>
                </a:gridCol>
                <a:gridCol w="894424">
                  <a:extLst>
                    <a:ext uri="{9D8B030D-6E8A-4147-A177-3AD203B41FA5}">
                      <a16:colId xmlns:a16="http://schemas.microsoft.com/office/drawing/2014/main" val="204402803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Liczba obiektów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Średnia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Mediana</a:t>
                      </a:r>
                      <a:endParaRPr lang="pl-P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935757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l-PL" dirty="0" smtClean="0"/>
                        <a:t>Centroidy budynków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pl-PL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pl-PL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pl-PL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221115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l-PL" dirty="0" smtClean="0"/>
                        <a:t>Punkty adresowe 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8 mln</a:t>
                      </a:r>
                      <a:endParaRPr lang="pl-PL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40,7</a:t>
                      </a:r>
                      <a:endParaRPr lang="pl-PL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15</a:t>
                      </a:r>
                      <a:endParaRPr lang="pl-PL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939436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l-PL" dirty="0" smtClean="0"/>
                        <a:t>Centroidy budynków zawierających co najmniej 1 punkt adresowy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pl-PL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pl-PL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pl-PL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261235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20526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dirty="0"/>
              <a:t>Analiza zbiorów danych przestrzennych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quarter" idx="10"/>
          </p:nvPr>
        </p:nvSpPr>
        <p:spPr>
          <a:xfrm>
            <a:off x="523021" y="1687760"/>
            <a:ext cx="8244964" cy="406715"/>
          </a:xfrm>
        </p:spPr>
        <p:txBody>
          <a:bodyPr>
            <a:normAutofit fontScale="92500"/>
          </a:bodyPr>
          <a:lstStyle/>
          <a:p>
            <a:r>
              <a:rPr lang="pl-PL" dirty="0"/>
              <a:t>Ile budynków lub punktów adresowych w strefie świadczy o </a:t>
            </a:r>
            <a:r>
              <a:rPr lang="pl-PL" dirty="0" err="1"/>
              <a:t>anonimizacji</a:t>
            </a:r>
            <a:r>
              <a:rPr lang="pl-PL" dirty="0"/>
              <a:t>?</a:t>
            </a: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29492"/>
            <a:ext cx="4628508" cy="4628508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8868" y="4390840"/>
            <a:ext cx="2801690" cy="2467160"/>
          </a:xfrm>
          <a:prstGeom prst="rect">
            <a:avLst/>
          </a:prstGeom>
        </p:spPr>
      </p:pic>
      <p:cxnSp>
        <p:nvCxnSpPr>
          <p:cNvPr id="7" name="Łącznik prosty ze strzałką 6"/>
          <p:cNvCxnSpPr/>
          <p:nvPr/>
        </p:nvCxnSpPr>
        <p:spPr>
          <a:xfrm flipH="1" flipV="1">
            <a:off x="1551398" y="3482940"/>
            <a:ext cx="4222678" cy="150002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59368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dirty="0"/>
              <a:t>Analiza </a:t>
            </a:r>
            <a:r>
              <a:rPr lang="pl-PL" dirty="0" smtClean="0"/>
              <a:t>zbiorów danych przestrzennych</a:t>
            </a:r>
            <a:endParaRPr lang="pl-PL" dirty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quarter" idx="10"/>
          </p:nvPr>
        </p:nvSpPr>
        <p:spPr>
          <a:xfrm>
            <a:off x="523021" y="1687760"/>
            <a:ext cx="8244964" cy="406715"/>
          </a:xfrm>
        </p:spPr>
        <p:txBody>
          <a:bodyPr>
            <a:normAutofit fontScale="92500"/>
          </a:bodyPr>
          <a:lstStyle/>
          <a:p>
            <a:r>
              <a:rPr lang="pl-PL" dirty="0"/>
              <a:t>Ile budynków lub punktów adresowych w strefie świadczy o </a:t>
            </a:r>
            <a:r>
              <a:rPr lang="pl-PL" dirty="0" err="1"/>
              <a:t>anonimizacji</a:t>
            </a:r>
            <a:r>
              <a:rPr lang="pl-PL" dirty="0"/>
              <a:t>?</a:t>
            </a:r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29492"/>
            <a:ext cx="4628508" cy="4628508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5492" y="2229492"/>
            <a:ext cx="4628508" cy="4628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946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G">
  <a:themeElements>
    <a:clrScheme name="PG">
      <a:dk1>
        <a:srgbClr val="003767"/>
      </a:dk1>
      <a:lt1>
        <a:sysClr val="window" lastClr="FFFFFF"/>
      </a:lt1>
      <a:dk2>
        <a:srgbClr val="44546A"/>
      </a:dk2>
      <a:lt2>
        <a:srgbClr val="E7E6E6"/>
      </a:lt2>
      <a:accent1>
        <a:srgbClr val="E31B23"/>
      </a:accent1>
      <a:accent2>
        <a:srgbClr val="003767"/>
      </a:accent2>
      <a:accent3>
        <a:srgbClr val="B9DEFF"/>
      </a:accent3>
      <a:accent4>
        <a:srgbClr val="737577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Niestandardowy 2">
      <a:majorFont>
        <a:latin typeface="SanukPro-Medium"/>
        <a:ea typeface=""/>
        <a:cs typeface=""/>
      </a:majorFont>
      <a:minorFont>
        <a:latin typeface="SanukPro-Light"/>
        <a:ea typeface="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zentacja3" id="{D0BDE39D-86B0-4351-98C7-2F0027CEB9D1}" vid="{8DEA3497-1FC6-4C77-8314-304DE8BC6512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Szablon</Template>
  <TotalTime>1503</TotalTime>
  <Words>875</Words>
  <Application>Microsoft Office PowerPoint</Application>
  <PresentationFormat>Pokaz na ekranie (4:3)</PresentationFormat>
  <Paragraphs>136</Paragraphs>
  <Slides>24</Slides>
  <Notes>1</Notes>
  <HiddenSlides>0</HiddenSlides>
  <MMClips>0</MMClips>
  <ScaleCrop>false</ScaleCrop>
  <HeadingPairs>
    <vt:vector size="8" baseType="variant">
      <vt:variant>
        <vt:lpstr>Używane czcionki</vt:lpstr>
      </vt:variant>
      <vt:variant>
        <vt:i4>5</vt:i4>
      </vt:variant>
      <vt:variant>
        <vt:lpstr>Motyw</vt:lpstr>
      </vt:variant>
      <vt:variant>
        <vt:i4>1</vt:i4>
      </vt:variant>
      <vt:variant>
        <vt:lpstr>Osadzone serwery OLE</vt:lpstr>
      </vt:variant>
      <vt:variant>
        <vt:i4>1</vt:i4>
      </vt:variant>
      <vt:variant>
        <vt:lpstr>Tytuły slajdów</vt:lpstr>
      </vt:variant>
      <vt:variant>
        <vt:i4>24</vt:i4>
      </vt:variant>
    </vt:vector>
  </HeadingPairs>
  <TitlesOfParts>
    <vt:vector size="31" baseType="lpstr">
      <vt:lpstr>Arial</vt:lpstr>
      <vt:lpstr>Calibri</vt:lpstr>
      <vt:lpstr>SanukPro-Light</vt:lpstr>
      <vt:lpstr>SanukPro-Medium</vt:lpstr>
      <vt:lpstr>Wingdings</vt:lpstr>
      <vt:lpstr>PG</vt:lpstr>
      <vt:lpstr>Arkusz</vt:lpstr>
      <vt:lpstr>Czy dobrze mnie ukryłeś? Metoda anonimizacji danych wrażliwych przypisanych do adresu zamieszkania. </vt:lpstr>
      <vt:lpstr>Wstęp - literatura</vt:lpstr>
      <vt:lpstr>Wstęp - literatura</vt:lpstr>
      <vt:lpstr>Pytania badawcze</vt:lpstr>
      <vt:lpstr>Analiza zbiorów danych przestrzennych</vt:lpstr>
      <vt:lpstr>Analiza zbiorów danych przestrzennych</vt:lpstr>
      <vt:lpstr>Analiza zbiorów danych przestrzennych</vt:lpstr>
      <vt:lpstr>Analiza zbiorów danych przestrzennych</vt:lpstr>
      <vt:lpstr>Analiza zbiorów danych przestrzennych</vt:lpstr>
      <vt:lpstr>Analiza zbiorów danych przestrzennych</vt:lpstr>
      <vt:lpstr>Analiza zbiorów danych przestrzennych</vt:lpstr>
      <vt:lpstr>Minimalna liczba budynków, punktów adresowych</vt:lpstr>
      <vt:lpstr>Zasada działania algorytmu metodą drzewa czwórkowego</vt:lpstr>
      <vt:lpstr>Metoda drzewa czwórkowego</vt:lpstr>
      <vt:lpstr>Metoda drzewa czwórkowego - Niderlandy</vt:lpstr>
      <vt:lpstr>Metoda drzewa czwórkowego - Niderlandy</vt:lpstr>
      <vt:lpstr>Prezentacja programu PowerPoint</vt:lpstr>
      <vt:lpstr>Prezentacja programu PowerPoint</vt:lpstr>
      <vt:lpstr>Prezentacja programu PowerPoint</vt:lpstr>
      <vt:lpstr>Metoda drzewa czwórkowego - Poznań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Ewa</dc:creator>
  <cp:lastModifiedBy>adam inglot</cp:lastModifiedBy>
  <cp:revision>95</cp:revision>
  <dcterms:created xsi:type="dcterms:W3CDTF">2017-05-26T10:51:07Z</dcterms:created>
  <dcterms:modified xsi:type="dcterms:W3CDTF">2022-12-02T06:35:20Z</dcterms:modified>
</cp:coreProperties>
</file>